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7" r:id="rId3"/>
    <p:sldId id="259" r:id="rId4"/>
    <p:sldId id="267" r:id="rId5"/>
    <p:sldId id="263" r:id="rId6"/>
    <p:sldId id="262" r:id="rId7"/>
    <p:sldId id="258" r:id="rId8"/>
    <p:sldId id="268" r:id="rId9"/>
    <p:sldId id="264" r:id="rId10"/>
    <p:sldId id="260" r:id="rId11"/>
    <p:sldId id="265" r:id="rId12"/>
    <p:sldId id="269" r:id="rId13"/>
    <p:sldId id="270" r:id="rId14"/>
    <p:sldId id="278" r:id="rId15"/>
    <p:sldId id="274" r:id="rId16"/>
    <p:sldId id="275" r:id="rId17"/>
    <p:sldId id="271" r:id="rId18"/>
    <p:sldId id="277" r:id="rId19"/>
    <p:sldId id="281" r:id="rId20"/>
    <p:sldId id="283" r:id="rId21"/>
    <p:sldId id="284" r:id="rId22"/>
    <p:sldId id="279" r:id="rId23"/>
    <p:sldId id="290" r:id="rId24"/>
    <p:sldId id="287" r:id="rId25"/>
    <p:sldId id="289" r:id="rId26"/>
    <p:sldId id="288" r:id="rId27"/>
    <p:sldId id="297" r:id="rId28"/>
    <p:sldId id="298" r:id="rId29"/>
    <p:sldId id="294" r:id="rId30"/>
    <p:sldId id="296" r:id="rId31"/>
    <p:sldId id="299" r:id="rId32"/>
    <p:sldId id="285" r:id="rId33"/>
    <p:sldId id="300" r:id="rId34"/>
    <p:sldId id="272" r:id="rId35"/>
    <p:sldId id="301" r:id="rId36"/>
    <p:sldId id="273" r:id="rId37"/>
    <p:sldId id="302" r:id="rId38"/>
    <p:sldId id="26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4"/>
    <p:restoredTop sz="94686"/>
  </p:normalViewPr>
  <p:slideViewPr>
    <p:cSldViewPr snapToGrid="0">
      <p:cViewPr varScale="1">
        <p:scale>
          <a:sx n="100" d="100"/>
          <a:sy n="100" d="100"/>
        </p:scale>
        <p:origin x="176" y="192"/>
      </p:cViewPr>
      <p:guideLst/>
    </p:cSldViewPr>
  </p:slideViewPr>
  <p:outlineViewPr>
    <p:cViewPr>
      <p:scale>
        <a:sx n="33" d="100"/>
        <a:sy n="33" d="100"/>
      </p:scale>
      <p:origin x="0" y="-708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5D973-AF27-8445-BE6A-379F8FC0985E}" type="datetimeFigureOut">
              <a:rPr lang="en-US" smtClean="0"/>
              <a:t>5/16/24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EF23EE-7C85-3E4A-AA20-860564339C52}" type="slidenum">
              <a:rPr lang="en-US" smtClean="0"/>
              <a:t>‹#›</a:t>
            </a:fld>
            <a:endParaRPr lang="en-US" dirty="0"/>
          </a:p>
        </p:txBody>
      </p:sp>
    </p:spTree>
    <p:extLst>
      <p:ext uri="{BB962C8B-B14F-4D97-AF65-F5344CB8AC3E}">
        <p14:creationId xmlns:p14="http://schemas.microsoft.com/office/powerpoint/2010/main" val="3608032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EF23EE-7C85-3E4A-AA20-860564339C52}" type="slidenum">
              <a:rPr lang="en-US" smtClean="0"/>
              <a:t>1</a:t>
            </a:fld>
            <a:endParaRPr lang="en-US" dirty="0"/>
          </a:p>
        </p:txBody>
      </p:sp>
    </p:spTree>
    <p:extLst>
      <p:ext uri="{BB962C8B-B14F-4D97-AF65-F5344CB8AC3E}">
        <p14:creationId xmlns:p14="http://schemas.microsoft.com/office/powerpoint/2010/main" val="1825845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EF23EE-7C85-3E4A-AA20-860564339C52}" type="slidenum">
              <a:rPr lang="en-US" smtClean="0"/>
              <a:t>18</a:t>
            </a:fld>
            <a:endParaRPr lang="en-US" dirty="0"/>
          </a:p>
        </p:txBody>
      </p:sp>
    </p:spTree>
    <p:extLst>
      <p:ext uri="{BB962C8B-B14F-4D97-AF65-F5344CB8AC3E}">
        <p14:creationId xmlns:p14="http://schemas.microsoft.com/office/powerpoint/2010/main" val="1185665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A0A4F-4297-F9A1-F41C-42EF4D64221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E175E13-E97D-D08A-CF2B-A0EED81F39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4A8C49A-7798-6C48-534E-4352FBE05A75}"/>
              </a:ext>
            </a:extLst>
          </p:cNvPr>
          <p:cNvSpPr>
            <a:spLocks noGrp="1"/>
          </p:cNvSpPr>
          <p:nvPr>
            <p:ph type="dt" sz="half" idx="10"/>
          </p:nvPr>
        </p:nvSpPr>
        <p:spPr/>
        <p:txBody>
          <a:bodyPr/>
          <a:lstStyle/>
          <a:p>
            <a:fld id="{19DF2E00-D4D4-C646-B4E8-7CF531BA2F90}" type="datetimeFigureOut">
              <a:rPr lang="en-US" smtClean="0"/>
              <a:t>5/16/24</a:t>
            </a:fld>
            <a:endParaRPr lang="en-US" dirty="0"/>
          </a:p>
        </p:txBody>
      </p:sp>
      <p:sp>
        <p:nvSpPr>
          <p:cNvPr id="5" name="Footer Placeholder 4">
            <a:extLst>
              <a:ext uri="{FF2B5EF4-FFF2-40B4-BE49-F238E27FC236}">
                <a16:creationId xmlns:a16="http://schemas.microsoft.com/office/drawing/2014/main" id="{58033BCD-B438-0993-625D-44D134403B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2C3F51-81A5-39BE-4097-447F347042F5}"/>
              </a:ext>
            </a:extLst>
          </p:cNvPr>
          <p:cNvSpPr>
            <a:spLocks noGrp="1"/>
          </p:cNvSpPr>
          <p:nvPr>
            <p:ph type="sldNum" sz="quarter" idx="12"/>
          </p:nvPr>
        </p:nvSpPr>
        <p:spPr/>
        <p:txBody>
          <a:bodyPr/>
          <a:lstStyle/>
          <a:p>
            <a:fld id="{60AF1A82-4C56-E643-B90C-CA8305F40FCF}" type="slidenum">
              <a:rPr lang="en-US" smtClean="0"/>
              <a:t>‹#›</a:t>
            </a:fld>
            <a:endParaRPr lang="en-US" dirty="0"/>
          </a:p>
        </p:txBody>
      </p:sp>
    </p:spTree>
    <p:extLst>
      <p:ext uri="{BB962C8B-B14F-4D97-AF65-F5344CB8AC3E}">
        <p14:creationId xmlns:p14="http://schemas.microsoft.com/office/powerpoint/2010/main" val="3743198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D511-566B-B066-3F9B-04DD3F338C4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CEE18D5-31F4-4D44-4DC8-F197B567DDF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0828BF-CD75-BA0E-D196-2AC05EF64E06}"/>
              </a:ext>
            </a:extLst>
          </p:cNvPr>
          <p:cNvSpPr>
            <a:spLocks noGrp="1"/>
          </p:cNvSpPr>
          <p:nvPr>
            <p:ph type="dt" sz="half" idx="10"/>
          </p:nvPr>
        </p:nvSpPr>
        <p:spPr/>
        <p:txBody>
          <a:bodyPr/>
          <a:lstStyle/>
          <a:p>
            <a:fld id="{19DF2E00-D4D4-C646-B4E8-7CF531BA2F90}" type="datetimeFigureOut">
              <a:rPr lang="en-US" smtClean="0"/>
              <a:t>5/16/24</a:t>
            </a:fld>
            <a:endParaRPr lang="en-US" dirty="0"/>
          </a:p>
        </p:txBody>
      </p:sp>
      <p:sp>
        <p:nvSpPr>
          <p:cNvPr id="5" name="Footer Placeholder 4">
            <a:extLst>
              <a:ext uri="{FF2B5EF4-FFF2-40B4-BE49-F238E27FC236}">
                <a16:creationId xmlns:a16="http://schemas.microsoft.com/office/drawing/2014/main" id="{7B2F2235-9938-4954-E878-C4F316AB65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B6669A6-61C2-F8DB-2DBA-7B8C8E79542F}"/>
              </a:ext>
            </a:extLst>
          </p:cNvPr>
          <p:cNvSpPr>
            <a:spLocks noGrp="1"/>
          </p:cNvSpPr>
          <p:nvPr>
            <p:ph type="sldNum" sz="quarter" idx="12"/>
          </p:nvPr>
        </p:nvSpPr>
        <p:spPr/>
        <p:txBody>
          <a:bodyPr/>
          <a:lstStyle/>
          <a:p>
            <a:fld id="{60AF1A82-4C56-E643-B90C-CA8305F40FCF}" type="slidenum">
              <a:rPr lang="en-US" smtClean="0"/>
              <a:t>‹#›</a:t>
            </a:fld>
            <a:endParaRPr lang="en-US" dirty="0"/>
          </a:p>
        </p:txBody>
      </p:sp>
    </p:spTree>
    <p:extLst>
      <p:ext uri="{BB962C8B-B14F-4D97-AF65-F5344CB8AC3E}">
        <p14:creationId xmlns:p14="http://schemas.microsoft.com/office/powerpoint/2010/main" val="2851703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F8704A-8FEA-66F4-9E8B-36B41D14140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CE8FC05-E025-C784-E0AE-D476F7BA868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1D04DE0-326D-37AA-BA32-E9EC02ECCFAB}"/>
              </a:ext>
            </a:extLst>
          </p:cNvPr>
          <p:cNvSpPr>
            <a:spLocks noGrp="1"/>
          </p:cNvSpPr>
          <p:nvPr>
            <p:ph type="dt" sz="half" idx="10"/>
          </p:nvPr>
        </p:nvSpPr>
        <p:spPr/>
        <p:txBody>
          <a:bodyPr/>
          <a:lstStyle/>
          <a:p>
            <a:fld id="{19DF2E00-D4D4-C646-B4E8-7CF531BA2F90}" type="datetimeFigureOut">
              <a:rPr lang="en-US" smtClean="0"/>
              <a:t>5/16/24</a:t>
            </a:fld>
            <a:endParaRPr lang="en-US" dirty="0"/>
          </a:p>
        </p:txBody>
      </p:sp>
      <p:sp>
        <p:nvSpPr>
          <p:cNvPr id="5" name="Footer Placeholder 4">
            <a:extLst>
              <a:ext uri="{FF2B5EF4-FFF2-40B4-BE49-F238E27FC236}">
                <a16:creationId xmlns:a16="http://schemas.microsoft.com/office/drawing/2014/main" id="{81CA83C0-EC4F-92ED-1118-BA4850583B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FF07237-4912-1A43-8B89-9DDF11031A65}"/>
              </a:ext>
            </a:extLst>
          </p:cNvPr>
          <p:cNvSpPr>
            <a:spLocks noGrp="1"/>
          </p:cNvSpPr>
          <p:nvPr>
            <p:ph type="sldNum" sz="quarter" idx="12"/>
          </p:nvPr>
        </p:nvSpPr>
        <p:spPr/>
        <p:txBody>
          <a:bodyPr/>
          <a:lstStyle/>
          <a:p>
            <a:fld id="{60AF1A82-4C56-E643-B90C-CA8305F40FCF}" type="slidenum">
              <a:rPr lang="en-US" smtClean="0"/>
              <a:t>‹#›</a:t>
            </a:fld>
            <a:endParaRPr lang="en-US" dirty="0"/>
          </a:p>
        </p:txBody>
      </p:sp>
    </p:spTree>
    <p:extLst>
      <p:ext uri="{BB962C8B-B14F-4D97-AF65-F5344CB8AC3E}">
        <p14:creationId xmlns:p14="http://schemas.microsoft.com/office/powerpoint/2010/main" val="98252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1CDF6-0E95-224C-7655-5FB409995CE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DA9049F-A7FA-97C4-636F-0A804C978CA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7F20A51-A027-A8C7-A15E-EFC32369508B}"/>
              </a:ext>
            </a:extLst>
          </p:cNvPr>
          <p:cNvSpPr>
            <a:spLocks noGrp="1"/>
          </p:cNvSpPr>
          <p:nvPr>
            <p:ph type="dt" sz="half" idx="10"/>
          </p:nvPr>
        </p:nvSpPr>
        <p:spPr/>
        <p:txBody>
          <a:bodyPr/>
          <a:lstStyle/>
          <a:p>
            <a:fld id="{19DF2E00-D4D4-C646-B4E8-7CF531BA2F90}" type="datetimeFigureOut">
              <a:rPr lang="en-US" smtClean="0"/>
              <a:t>5/16/24</a:t>
            </a:fld>
            <a:endParaRPr lang="en-US" dirty="0"/>
          </a:p>
        </p:txBody>
      </p:sp>
      <p:sp>
        <p:nvSpPr>
          <p:cNvPr id="5" name="Footer Placeholder 4">
            <a:extLst>
              <a:ext uri="{FF2B5EF4-FFF2-40B4-BE49-F238E27FC236}">
                <a16:creationId xmlns:a16="http://schemas.microsoft.com/office/drawing/2014/main" id="{94ADC5FC-4DE3-08AC-0C25-CB72A9D3A5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11F8914-001D-F5B2-3E55-18E61AAF06B9}"/>
              </a:ext>
            </a:extLst>
          </p:cNvPr>
          <p:cNvSpPr>
            <a:spLocks noGrp="1"/>
          </p:cNvSpPr>
          <p:nvPr>
            <p:ph type="sldNum" sz="quarter" idx="12"/>
          </p:nvPr>
        </p:nvSpPr>
        <p:spPr/>
        <p:txBody>
          <a:bodyPr/>
          <a:lstStyle/>
          <a:p>
            <a:fld id="{60AF1A82-4C56-E643-B90C-CA8305F40FCF}" type="slidenum">
              <a:rPr lang="en-US" smtClean="0"/>
              <a:t>‹#›</a:t>
            </a:fld>
            <a:endParaRPr lang="en-US" dirty="0"/>
          </a:p>
        </p:txBody>
      </p:sp>
    </p:spTree>
    <p:extLst>
      <p:ext uri="{BB962C8B-B14F-4D97-AF65-F5344CB8AC3E}">
        <p14:creationId xmlns:p14="http://schemas.microsoft.com/office/powerpoint/2010/main" val="602890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FEDAB-B175-CDB1-3E2C-105E20B772F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A420558-3547-80EF-60B7-E0511D665D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5DB9AE5-97B7-403F-1DD7-C48A7D5AB027}"/>
              </a:ext>
            </a:extLst>
          </p:cNvPr>
          <p:cNvSpPr>
            <a:spLocks noGrp="1"/>
          </p:cNvSpPr>
          <p:nvPr>
            <p:ph type="dt" sz="half" idx="10"/>
          </p:nvPr>
        </p:nvSpPr>
        <p:spPr/>
        <p:txBody>
          <a:bodyPr/>
          <a:lstStyle/>
          <a:p>
            <a:fld id="{19DF2E00-D4D4-C646-B4E8-7CF531BA2F90}" type="datetimeFigureOut">
              <a:rPr lang="en-US" smtClean="0"/>
              <a:t>5/16/24</a:t>
            </a:fld>
            <a:endParaRPr lang="en-US" dirty="0"/>
          </a:p>
        </p:txBody>
      </p:sp>
      <p:sp>
        <p:nvSpPr>
          <p:cNvPr id="5" name="Footer Placeholder 4">
            <a:extLst>
              <a:ext uri="{FF2B5EF4-FFF2-40B4-BE49-F238E27FC236}">
                <a16:creationId xmlns:a16="http://schemas.microsoft.com/office/drawing/2014/main" id="{F12F15D6-AA8D-CE97-1F41-D9189D6278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7D797B2-AAB6-31D6-248E-EDC2333B3DFD}"/>
              </a:ext>
            </a:extLst>
          </p:cNvPr>
          <p:cNvSpPr>
            <a:spLocks noGrp="1"/>
          </p:cNvSpPr>
          <p:nvPr>
            <p:ph type="sldNum" sz="quarter" idx="12"/>
          </p:nvPr>
        </p:nvSpPr>
        <p:spPr/>
        <p:txBody>
          <a:bodyPr/>
          <a:lstStyle/>
          <a:p>
            <a:fld id="{60AF1A82-4C56-E643-B90C-CA8305F40FCF}" type="slidenum">
              <a:rPr lang="en-US" smtClean="0"/>
              <a:t>‹#›</a:t>
            </a:fld>
            <a:endParaRPr lang="en-US" dirty="0"/>
          </a:p>
        </p:txBody>
      </p:sp>
    </p:spTree>
    <p:extLst>
      <p:ext uri="{BB962C8B-B14F-4D97-AF65-F5344CB8AC3E}">
        <p14:creationId xmlns:p14="http://schemas.microsoft.com/office/powerpoint/2010/main" val="3992007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68486-B80D-2BCF-60EC-C4FE27F00CE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B86BAA6-3762-2DE8-8417-2B30F2A51A5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76D91F2-5305-7F64-036A-C90EEFD8437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2C6CAC2-6715-7FDB-A197-2AF911A514F0}"/>
              </a:ext>
            </a:extLst>
          </p:cNvPr>
          <p:cNvSpPr>
            <a:spLocks noGrp="1"/>
          </p:cNvSpPr>
          <p:nvPr>
            <p:ph type="dt" sz="half" idx="10"/>
          </p:nvPr>
        </p:nvSpPr>
        <p:spPr/>
        <p:txBody>
          <a:bodyPr/>
          <a:lstStyle/>
          <a:p>
            <a:fld id="{19DF2E00-D4D4-C646-B4E8-7CF531BA2F90}" type="datetimeFigureOut">
              <a:rPr lang="en-US" smtClean="0"/>
              <a:t>5/16/24</a:t>
            </a:fld>
            <a:endParaRPr lang="en-US" dirty="0"/>
          </a:p>
        </p:txBody>
      </p:sp>
      <p:sp>
        <p:nvSpPr>
          <p:cNvPr id="6" name="Footer Placeholder 5">
            <a:extLst>
              <a:ext uri="{FF2B5EF4-FFF2-40B4-BE49-F238E27FC236}">
                <a16:creationId xmlns:a16="http://schemas.microsoft.com/office/drawing/2014/main" id="{37B2F81F-64CB-7970-5350-F290957E1FE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F983759-1A34-CBE3-A1A5-8D2B56E2A312}"/>
              </a:ext>
            </a:extLst>
          </p:cNvPr>
          <p:cNvSpPr>
            <a:spLocks noGrp="1"/>
          </p:cNvSpPr>
          <p:nvPr>
            <p:ph type="sldNum" sz="quarter" idx="12"/>
          </p:nvPr>
        </p:nvSpPr>
        <p:spPr/>
        <p:txBody>
          <a:bodyPr/>
          <a:lstStyle/>
          <a:p>
            <a:fld id="{60AF1A82-4C56-E643-B90C-CA8305F40FCF}" type="slidenum">
              <a:rPr lang="en-US" smtClean="0"/>
              <a:t>‹#›</a:t>
            </a:fld>
            <a:endParaRPr lang="en-US" dirty="0"/>
          </a:p>
        </p:txBody>
      </p:sp>
    </p:spTree>
    <p:extLst>
      <p:ext uri="{BB962C8B-B14F-4D97-AF65-F5344CB8AC3E}">
        <p14:creationId xmlns:p14="http://schemas.microsoft.com/office/powerpoint/2010/main" val="396369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F5201-0578-7002-0E1E-38B592DBF63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4E952FC-D235-20DA-338A-FED9AAE97E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BB443EE-174B-F69C-BD8E-EE702F1D1D2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0CC4B70-281E-FDDA-3AE5-5FA59C001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6A942C3-C074-275A-AC71-93BA98AE882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59DA181-4367-A56A-BC0A-BFE15FA828ED}"/>
              </a:ext>
            </a:extLst>
          </p:cNvPr>
          <p:cNvSpPr>
            <a:spLocks noGrp="1"/>
          </p:cNvSpPr>
          <p:nvPr>
            <p:ph type="dt" sz="half" idx="10"/>
          </p:nvPr>
        </p:nvSpPr>
        <p:spPr/>
        <p:txBody>
          <a:bodyPr/>
          <a:lstStyle/>
          <a:p>
            <a:fld id="{19DF2E00-D4D4-C646-B4E8-7CF531BA2F90}" type="datetimeFigureOut">
              <a:rPr lang="en-US" smtClean="0"/>
              <a:t>5/16/24</a:t>
            </a:fld>
            <a:endParaRPr lang="en-US" dirty="0"/>
          </a:p>
        </p:txBody>
      </p:sp>
      <p:sp>
        <p:nvSpPr>
          <p:cNvPr id="8" name="Footer Placeholder 7">
            <a:extLst>
              <a:ext uri="{FF2B5EF4-FFF2-40B4-BE49-F238E27FC236}">
                <a16:creationId xmlns:a16="http://schemas.microsoft.com/office/drawing/2014/main" id="{4E119247-21E7-F48C-7C8B-F7241A6D9B2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95401CB-62AE-C3E3-51FD-84D5E67272D1}"/>
              </a:ext>
            </a:extLst>
          </p:cNvPr>
          <p:cNvSpPr>
            <a:spLocks noGrp="1"/>
          </p:cNvSpPr>
          <p:nvPr>
            <p:ph type="sldNum" sz="quarter" idx="12"/>
          </p:nvPr>
        </p:nvSpPr>
        <p:spPr/>
        <p:txBody>
          <a:bodyPr/>
          <a:lstStyle/>
          <a:p>
            <a:fld id="{60AF1A82-4C56-E643-B90C-CA8305F40FCF}" type="slidenum">
              <a:rPr lang="en-US" smtClean="0"/>
              <a:t>‹#›</a:t>
            </a:fld>
            <a:endParaRPr lang="en-US" dirty="0"/>
          </a:p>
        </p:txBody>
      </p:sp>
    </p:spTree>
    <p:extLst>
      <p:ext uri="{BB962C8B-B14F-4D97-AF65-F5344CB8AC3E}">
        <p14:creationId xmlns:p14="http://schemas.microsoft.com/office/powerpoint/2010/main" val="2492342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0D6F0-EB2E-CAFC-6BB8-D5A00569548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036C5F6-0B63-9F78-62C7-E913B29847EB}"/>
              </a:ext>
            </a:extLst>
          </p:cNvPr>
          <p:cNvSpPr>
            <a:spLocks noGrp="1"/>
          </p:cNvSpPr>
          <p:nvPr>
            <p:ph type="dt" sz="half" idx="10"/>
          </p:nvPr>
        </p:nvSpPr>
        <p:spPr/>
        <p:txBody>
          <a:bodyPr/>
          <a:lstStyle/>
          <a:p>
            <a:fld id="{19DF2E00-D4D4-C646-B4E8-7CF531BA2F90}" type="datetimeFigureOut">
              <a:rPr lang="en-US" smtClean="0"/>
              <a:t>5/16/24</a:t>
            </a:fld>
            <a:endParaRPr lang="en-US" dirty="0"/>
          </a:p>
        </p:txBody>
      </p:sp>
      <p:sp>
        <p:nvSpPr>
          <p:cNvPr id="4" name="Footer Placeholder 3">
            <a:extLst>
              <a:ext uri="{FF2B5EF4-FFF2-40B4-BE49-F238E27FC236}">
                <a16:creationId xmlns:a16="http://schemas.microsoft.com/office/drawing/2014/main" id="{8EA0FAF9-0E12-D941-DDA5-A1F0E418FDA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2E30FF2-D481-3746-4C94-C4BA4BA0B1AF}"/>
              </a:ext>
            </a:extLst>
          </p:cNvPr>
          <p:cNvSpPr>
            <a:spLocks noGrp="1"/>
          </p:cNvSpPr>
          <p:nvPr>
            <p:ph type="sldNum" sz="quarter" idx="12"/>
          </p:nvPr>
        </p:nvSpPr>
        <p:spPr/>
        <p:txBody>
          <a:bodyPr/>
          <a:lstStyle/>
          <a:p>
            <a:fld id="{60AF1A82-4C56-E643-B90C-CA8305F40FCF}" type="slidenum">
              <a:rPr lang="en-US" smtClean="0"/>
              <a:t>‹#›</a:t>
            </a:fld>
            <a:endParaRPr lang="en-US" dirty="0"/>
          </a:p>
        </p:txBody>
      </p:sp>
    </p:spTree>
    <p:extLst>
      <p:ext uri="{BB962C8B-B14F-4D97-AF65-F5344CB8AC3E}">
        <p14:creationId xmlns:p14="http://schemas.microsoft.com/office/powerpoint/2010/main" val="1508587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EE739B-7A51-C4EA-42F2-4804EE85290F}"/>
              </a:ext>
            </a:extLst>
          </p:cNvPr>
          <p:cNvSpPr>
            <a:spLocks noGrp="1"/>
          </p:cNvSpPr>
          <p:nvPr>
            <p:ph type="dt" sz="half" idx="10"/>
          </p:nvPr>
        </p:nvSpPr>
        <p:spPr/>
        <p:txBody>
          <a:bodyPr/>
          <a:lstStyle/>
          <a:p>
            <a:fld id="{19DF2E00-D4D4-C646-B4E8-7CF531BA2F90}" type="datetimeFigureOut">
              <a:rPr lang="en-US" smtClean="0"/>
              <a:t>5/16/24</a:t>
            </a:fld>
            <a:endParaRPr lang="en-US" dirty="0"/>
          </a:p>
        </p:txBody>
      </p:sp>
      <p:sp>
        <p:nvSpPr>
          <p:cNvPr id="3" name="Footer Placeholder 2">
            <a:extLst>
              <a:ext uri="{FF2B5EF4-FFF2-40B4-BE49-F238E27FC236}">
                <a16:creationId xmlns:a16="http://schemas.microsoft.com/office/drawing/2014/main" id="{3F7CC566-C6AC-20A4-FAB1-E8F2DB764AF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14BE09C-8EEE-5792-0D5F-2A5DCD328D17}"/>
              </a:ext>
            </a:extLst>
          </p:cNvPr>
          <p:cNvSpPr>
            <a:spLocks noGrp="1"/>
          </p:cNvSpPr>
          <p:nvPr>
            <p:ph type="sldNum" sz="quarter" idx="12"/>
          </p:nvPr>
        </p:nvSpPr>
        <p:spPr/>
        <p:txBody>
          <a:bodyPr/>
          <a:lstStyle/>
          <a:p>
            <a:fld id="{60AF1A82-4C56-E643-B90C-CA8305F40FCF}" type="slidenum">
              <a:rPr lang="en-US" smtClean="0"/>
              <a:t>‹#›</a:t>
            </a:fld>
            <a:endParaRPr lang="en-US" dirty="0"/>
          </a:p>
        </p:txBody>
      </p:sp>
    </p:spTree>
    <p:extLst>
      <p:ext uri="{BB962C8B-B14F-4D97-AF65-F5344CB8AC3E}">
        <p14:creationId xmlns:p14="http://schemas.microsoft.com/office/powerpoint/2010/main" val="4206933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EE392-CB28-DAF8-B0C2-1189A6F516E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57DCE01-AD4A-D886-9B4E-9C8BA69324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F1BAD27-21DC-6868-2525-9035D3263B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4ECA34C-E361-20EB-962C-D5C08B20FE1B}"/>
              </a:ext>
            </a:extLst>
          </p:cNvPr>
          <p:cNvSpPr>
            <a:spLocks noGrp="1"/>
          </p:cNvSpPr>
          <p:nvPr>
            <p:ph type="dt" sz="half" idx="10"/>
          </p:nvPr>
        </p:nvSpPr>
        <p:spPr/>
        <p:txBody>
          <a:bodyPr/>
          <a:lstStyle/>
          <a:p>
            <a:fld id="{19DF2E00-D4D4-C646-B4E8-7CF531BA2F90}" type="datetimeFigureOut">
              <a:rPr lang="en-US" smtClean="0"/>
              <a:t>5/16/24</a:t>
            </a:fld>
            <a:endParaRPr lang="en-US" dirty="0"/>
          </a:p>
        </p:txBody>
      </p:sp>
      <p:sp>
        <p:nvSpPr>
          <p:cNvPr id="6" name="Footer Placeholder 5">
            <a:extLst>
              <a:ext uri="{FF2B5EF4-FFF2-40B4-BE49-F238E27FC236}">
                <a16:creationId xmlns:a16="http://schemas.microsoft.com/office/drawing/2014/main" id="{3F381BA3-07DC-FC38-7DF9-24B5BB753BA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FAECEA5-64B4-194F-2FDF-F59B0C3125FA}"/>
              </a:ext>
            </a:extLst>
          </p:cNvPr>
          <p:cNvSpPr>
            <a:spLocks noGrp="1"/>
          </p:cNvSpPr>
          <p:nvPr>
            <p:ph type="sldNum" sz="quarter" idx="12"/>
          </p:nvPr>
        </p:nvSpPr>
        <p:spPr/>
        <p:txBody>
          <a:bodyPr/>
          <a:lstStyle/>
          <a:p>
            <a:fld id="{60AF1A82-4C56-E643-B90C-CA8305F40FCF}" type="slidenum">
              <a:rPr lang="en-US" smtClean="0"/>
              <a:t>‹#›</a:t>
            </a:fld>
            <a:endParaRPr lang="en-US" dirty="0"/>
          </a:p>
        </p:txBody>
      </p:sp>
    </p:spTree>
    <p:extLst>
      <p:ext uri="{BB962C8B-B14F-4D97-AF65-F5344CB8AC3E}">
        <p14:creationId xmlns:p14="http://schemas.microsoft.com/office/powerpoint/2010/main" val="1144924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25A51-F31A-2F3F-70C7-F4E701917C4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9D33E14-E69A-DD87-91CB-33311ECF0A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29ECF3B-55C9-6864-7B4C-1FA2D24694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D9FDFDA-5D4B-106F-0382-98A6B6ED7CB7}"/>
              </a:ext>
            </a:extLst>
          </p:cNvPr>
          <p:cNvSpPr>
            <a:spLocks noGrp="1"/>
          </p:cNvSpPr>
          <p:nvPr>
            <p:ph type="dt" sz="half" idx="10"/>
          </p:nvPr>
        </p:nvSpPr>
        <p:spPr/>
        <p:txBody>
          <a:bodyPr/>
          <a:lstStyle/>
          <a:p>
            <a:fld id="{19DF2E00-D4D4-C646-B4E8-7CF531BA2F90}" type="datetimeFigureOut">
              <a:rPr lang="en-US" smtClean="0"/>
              <a:t>5/16/24</a:t>
            </a:fld>
            <a:endParaRPr lang="en-US" dirty="0"/>
          </a:p>
        </p:txBody>
      </p:sp>
      <p:sp>
        <p:nvSpPr>
          <p:cNvPr id="6" name="Footer Placeholder 5">
            <a:extLst>
              <a:ext uri="{FF2B5EF4-FFF2-40B4-BE49-F238E27FC236}">
                <a16:creationId xmlns:a16="http://schemas.microsoft.com/office/drawing/2014/main" id="{3A55C698-7D7B-B463-0A74-794448029BB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1269774-231A-107E-D379-32B0D2D2F55D}"/>
              </a:ext>
            </a:extLst>
          </p:cNvPr>
          <p:cNvSpPr>
            <a:spLocks noGrp="1"/>
          </p:cNvSpPr>
          <p:nvPr>
            <p:ph type="sldNum" sz="quarter" idx="12"/>
          </p:nvPr>
        </p:nvSpPr>
        <p:spPr/>
        <p:txBody>
          <a:bodyPr/>
          <a:lstStyle/>
          <a:p>
            <a:fld id="{60AF1A82-4C56-E643-B90C-CA8305F40FCF}" type="slidenum">
              <a:rPr lang="en-US" smtClean="0"/>
              <a:t>‹#›</a:t>
            </a:fld>
            <a:endParaRPr lang="en-US" dirty="0"/>
          </a:p>
        </p:txBody>
      </p:sp>
    </p:spTree>
    <p:extLst>
      <p:ext uri="{BB962C8B-B14F-4D97-AF65-F5344CB8AC3E}">
        <p14:creationId xmlns:p14="http://schemas.microsoft.com/office/powerpoint/2010/main" val="2004426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601A7D-5629-3A4A-E431-44B90931B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D3A143C-D39D-47F1-C436-B8503ECEE8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C1F4F2-9DEF-2D0C-EEFC-975B839B34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DF2E00-D4D4-C646-B4E8-7CF531BA2F90}" type="datetimeFigureOut">
              <a:rPr lang="en-US" smtClean="0"/>
              <a:t>5/16/24</a:t>
            </a:fld>
            <a:endParaRPr lang="en-US" dirty="0"/>
          </a:p>
        </p:txBody>
      </p:sp>
      <p:sp>
        <p:nvSpPr>
          <p:cNvPr id="5" name="Footer Placeholder 4">
            <a:extLst>
              <a:ext uri="{FF2B5EF4-FFF2-40B4-BE49-F238E27FC236}">
                <a16:creationId xmlns:a16="http://schemas.microsoft.com/office/drawing/2014/main" id="{7F993847-10E8-F229-0CBD-158CDE4486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6114DA5-8B9C-5B80-3170-F7176DA744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AF1A82-4C56-E643-B90C-CA8305F40FCF}" type="slidenum">
              <a:rPr lang="en-US" smtClean="0"/>
              <a:t>‹#›</a:t>
            </a:fld>
            <a:endParaRPr lang="en-US" dirty="0"/>
          </a:p>
        </p:txBody>
      </p:sp>
    </p:spTree>
    <p:extLst>
      <p:ext uri="{BB962C8B-B14F-4D97-AF65-F5344CB8AC3E}">
        <p14:creationId xmlns:p14="http://schemas.microsoft.com/office/powerpoint/2010/main" val="1041806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plrprojects.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1AB2-104F-BC01-CC8D-5A51537DB68E}"/>
              </a:ext>
            </a:extLst>
          </p:cNvPr>
          <p:cNvSpPr>
            <a:spLocks noGrp="1"/>
          </p:cNvSpPr>
          <p:nvPr>
            <p:ph type="ctrTitle"/>
          </p:nvPr>
        </p:nvSpPr>
        <p:spPr>
          <a:xfrm>
            <a:off x="120077" y="3908988"/>
            <a:ext cx="11786262" cy="1213210"/>
          </a:xfrm>
        </p:spPr>
        <p:txBody>
          <a:bodyPr>
            <a:normAutofit/>
          </a:bodyPr>
          <a:lstStyle/>
          <a:p>
            <a:r>
              <a:rPr lang="en-US" sz="3600" dirty="0">
                <a:latin typeface="Angsana New" panose="02020603050405020304" pitchFamily="18" charset="-34"/>
                <a:cs typeface="Angsana New" panose="02020603050405020304" pitchFamily="18" charset="-34"/>
              </a:rPr>
              <a:t>A STUDY ON PREDICTION OF EMPLOYEE ATTRITION USING MACHINE LEARNING AT PLR PROJECTS PVT. LTD.</a:t>
            </a:r>
          </a:p>
        </p:txBody>
      </p:sp>
      <p:sp>
        <p:nvSpPr>
          <p:cNvPr id="3" name="TextBox 2">
            <a:extLst>
              <a:ext uri="{FF2B5EF4-FFF2-40B4-BE49-F238E27FC236}">
                <a16:creationId xmlns:a16="http://schemas.microsoft.com/office/drawing/2014/main" id="{122E6106-BECB-D6AF-91CD-89F70CCDEB86}"/>
              </a:ext>
            </a:extLst>
          </p:cNvPr>
          <p:cNvSpPr txBox="1"/>
          <p:nvPr/>
        </p:nvSpPr>
        <p:spPr>
          <a:xfrm>
            <a:off x="57397" y="320634"/>
            <a:ext cx="12077205" cy="830997"/>
          </a:xfrm>
          <a:prstGeom prst="rect">
            <a:avLst/>
          </a:prstGeom>
          <a:noFill/>
        </p:spPr>
        <p:txBody>
          <a:bodyPr wrap="square" rtlCol="0">
            <a:spAutoFit/>
          </a:bodyPr>
          <a:lstStyle/>
          <a:p>
            <a:r>
              <a:rPr lang="en-US" sz="2400" dirty="0">
                <a:solidFill>
                  <a:srgbClr val="002060"/>
                </a:solidFill>
                <a:latin typeface="Copperplate Gothic Bold" panose="020E0705020206020404" pitchFamily="34" charset="77"/>
              </a:rPr>
              <a:t>    JAWAHARLAL NEHRU TECHNOLOGICAL UNIVERSITY ANANTAPUR,</a:t>
            </a:r>
          </a:p>
          <a:p>
            <a:pPr algn="ctr"/>
            <a:r>
              <a:rPr lang="en-US" sz="2400" dirty="0">
                <a:solidFill>
                  <a:srgbClr val="002060"/>
                </a:solidFill>
                <a:latin typeface="Copperplate Gothic Bold" panose="020E0705020206020404" pitchFamily="34" charset="77"/>
              </a:rPr>
              <a:t>ANANTHAPURAMU-515002</a:t>
            </a:r>
          </a:p>
        </p:txBody>
      </p:sp>
      <p:pic>
        <p:nvPicPr>
          <p:cNvPr id="4" name="image1.png">
            <a:extLst>
              <a:ext uri="{FF2B5EF4-FFF2-40B4-BE49-F238E27FC236}">
                <a16:creationId xmlns:a16="http://schemas.microsoft.com/office/drawing/2014/main" id="{32E9B86E-7E7A-C138-1547-CAE5379D9992}"/>
              </a:ext>
            </a:extLst>
          </p:cNvPr>
          <p:cNvPicPr/>
          <p:nvPr/>
        </p:nvPicPr>
        <p:blipFill>
          <a:blip r:embed="rId3"/>
          <a:srcRect/>
          <a:stretch>
            <a:fillRect/>
          </a:stretch>
        </p:blipFill>
        <p:spPr>
          <a:xfrm>
            <a:off x="5119973" y="1498404"/>
            <a:ext cx="1786470" cy="1770425"/>
          </a:xfrm>
          <a:prstGeom prst="rect">
            <a:avLst/>
          </a:prstGeom>
          <a:ln/>
        </p:spPr>
      </p:pic>
      <p:sp>
        <p:nvSpPr>
          <p:cNvPr id="6" name="TextBox 5">
            <a:extLst>
              <a:ext uri="{FF2B5EF4-FFF2-40B4-BE49-F238E27FC236}">
                <a16:creationId xmlns:a16="http://schemas.microsoft.com/office/drawing/2014/main" id="{8F4A3D1B-ABB9-8709-9354-9CBCA782B881}"/>
              </a:ext>
            </a:extLst>
          </p:cNvPr>
          <p:cNvSpPr txBox="1"/>
          <p:nvPr/>
        </p:nvSpPr>
        <p:spPr>
          <a:xfrm>
            <a:off x="-533445" y="5365527"/>
            <a:ext cx="6097978" cy="1077218"/>
          </a:xfrm>
          <a:prstGeom prst="rect">
            <a:avLst/>
          </a:prstGeom>
          <a:noFill/>
        </p:spPr>
        <p:txBody>
          <a:bodyPr wrap="square">
            <a:spAutoFit/>
          </a:bodyPr>
          <a:lstStyle/>
          <a:p>
            <a:pPr algn="ctr"/>
            <a:r>
              <a:rPr lang="en-GB" sz="2400" b="1" dirty="0">
                <a:latin typeface="Times New Roman" panose="02020603050405020304" pitchFamily="18" charset="0"/>
                <a:cs typeface="Times New Roman" panose="02020603050405020304" pitchFamily="18" charset="0"/>
              </a:rPr>
              <a:t>UNDER THE GUIDENCE OF</a:t>
            </a:r>
          </a:p>
          <a:p>
            <a:pPr algn="ctr"/>
            <a:r>
              <a:rPr lang="en-GB" sz="2000" b="1" dirty="0">
                <a:latin typeface="Times New Roman" panose="02020603050405020304" pitchFamily="18" charset="0"/>
                <a:cs typeface="Times New Roman" panose="02020603050405020304" pitchFamily="18" charset="0"/>
              </a:rPr>
              <a:t>Dr . T. NARAYANA REDDY </a:t>
            </a:r>
          </a:p>
          <a:p>
            <a:pPr algn="ctr"/>
            <a:r>
              <a:rPr lang="en-GB" sz="2000" b="1" dirty="0">
                <a:latin typeface="Times New Roman" panose="02020603050405020304" pitchFamily="18" charset="0"/>
                <a:cs typeface="Times New Roman" panose="02020603050405020304" pitchFamily="18" charset="0"/>
              </a:rPr>
              <a:t>                                                     HOD &amp; PROFESSOR </a:t>
            </a:r>
          </a:p>
        </p:txBody>
      </p:sp>
      <p:sp>
        <p:nvSpPr>
          <p:cNvPr id="8" name="TextBox 7">
            <a:extLst>
              <a:ext uri="{FF2B5EF4-FFF2-40B4-BE49-F238E27FC236}">
                <a16:creationId xmlns:a16="http://schemas.microsoft.com/office/drawing/2014/main" id="{1166012F-14B7-4250-9787-B68288ACD827}"/>
              </a:ext>
            </a:extLst>
          </p:cNvPr>
          <p:cNvSpPr txBox="1"/>
          <p:nvPr/>
        </p:nvSpPr>
        <p:spPr>
          <a:xfrm>
            <a:off x="8863795" y="5455418"/>
            <a:ext cx="2618510" cy="1077218"/>
          </a:xfrm>
          <a:prstGeom prst="rect">
            <a:avLst/>
          </a:prstGeom>
          <a:noFill/>
        </p:spPr>
        <p:txBody>
          <a:bodyPr wrap="square">
            <a:spAutoFit/>
          </a:bodyPr>
          <a:lstStyle/>
          <a:p>
            <a:pPr algn="ctr"/>
            <a:r>
              <a:rPr lang="en-IN" sz="2400" b="1" dirty="0">
                <a:latin typeface="Times New Roman" panose="02020603050405020304" pitchFamily="18" charset="0"/>
                <a:cs typeface="Times New Roman" panose="02020603050405020304" pitchFamily="18" charset="0"/>
              </a:rPr>
              <a:t>SUBMITTED BY</a:t>
            </a:r>
          </a:p>
          <a:p>
            <a:pPr algn="ctr"/>
            <a:r>
              <a:rPr lang="en-IN" sz="2000" b="1" dirty="0">
                <a:latin typeface="Times New Roman" panose="02020603050405020304" pitchFamily="18" charset="0"/>
                <a:cs typeface="Times New Roman" panose="02020603050405020304" pitchFamily="18" charset="0"/>
              </a:rPr>
              <a:t>KATARI.PAVAN</a:t>
            </a:r>
          </a:p>
          <a:p>
            <a:pPr algn="ctr"/>
            <a:r>
              <a:rPr lang="en-IN" sz="2000" b="1" dirty="0">
                <a:latin typeface="Times New Roman" panose="02020603050405020304" pitchFamily="18" charset="0"/>
                <a:cs typeface="Times New Roman" panose="02020603050405020304" pitchFamily="18" charset="0"/>
              </a:rPr>
              <a:t>220A1E0403</a:t>
            </a:r>
            <a:endParaRPr lang="en-US" sz="2000" dirty="0"/>
          </a:p>
        </p:txBody>
      </p:sp>
      <p:sp>
        <p:nvSpPr>
          <p:cNvPr id="5" name="TextBox 4">
            <a:extLst>
              <a:ext uri="{FF2B5EF4-FFF2-40B4-BE49-F238E27FC236}">
                <a16:creationId xmlns:a16="http://schemas.microsoft.com/office/drawing/2014/main" id="{F4A96F2E-F87E-693B-822F-63D84EAD2711}"/>
              </a:ext>
            </a:extLst>
          </p:cNvPr>
          <p:cNvSpPr txBox="1"/>
          <p:nvPr/>
        </p:nvSpPr>
        <p:spPr>
          <a:xfrm>
            <a:off x="2675904" y="3384769"/>
            <a:ext cx="6840187" cy="461665"/>
          </a:xfrm>
          <a:prstGeom prst="rect">
            <a:avLst/>
          </a:prstGeom>
          <a:noFill/>
        </p:spPr>
        <p:txBody>
          <a:bodyPr wrap="square" rtlCol="0">
            <a:spAutoFit/>
          </a:bodyPr>
          <a:lstStyle/>
          <a:p>
            <a:r>
              <a:rPr lang="en-US" sz="2400" b="1" dirty="0">
                <a:solidFill>
                  <a:srgbClr val="FC00FF"/>
                </a:solidFill>
                <a:latin typeface="Copperplate Gothic Bold" panose="020E0705020206020404" pitchFamily="34" charset="77"/>
                <a:cs typeface="Angsana New" panose="02020603050405020304" pitchFamily="18" charset="-34"/>
              </a:rPr>
              <a:t>SCHOOL OF MANAGEMENT STUDIES</a:t>
            </a:r>
          </a:p>
        </p:txBody>
      </p:sp>
    </p:spTree>
    <p:extLst>
      <p:ext uri="{BB962C8B-B14F-4D97-AF65-F5344CB8AC3E}">
        <p14:creationId xmlns:p14="http://schemas.microsoft.com/office/powerpoint/2010/main" val="3427111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18417E-69AD-9491-E530-D70C4E11D41F}"/>
              </a:ext>
            </a:extLst>
          </p:cNvPr>
          <p:cNvSpPr txBox="1"/>
          <p:nvPr/>
        </p:nvSpPr>
        <p:spPr>
          <a:xfrm>
            <a:off x="237504" y="439387"/>
            <a:ext cx="9417135" cy="830997"/>
          </a:xfrm>
          <a:prstGeom prst="rect">
            <a:avLst/>
          </a:prstGeom>
          <a:noFill/>
        </p:spPr>
        <p:txBody>
          <a:bodyPr wrap="square" rtlCol="0">
            <a:spAutoFit/>
          </a:bodyPr>
          <a:lstStyle/>
          <a:p>
            <a:r>
              <a:rPr lang="en-US" sz="4800" dirty="0">
                <a:latin typeface="Copperplate Gothic Bold" panose="020E0705020206020404" pitchFamily="34" charset="77"/>
              </a:rPr>
              <a:t>TOOLS AND TECHNIQUES :</a:t>
            </a:r>
          </a:p>
        </p:txBody>
      </p:sp>
      <p:sp>
        <p:nvSpPr>
          <p:cNvPr id="6" name="TextBox 5">
            <a:extLst>
              <a:ext uri="{FF2B5EF4-FFF2-40B4-BE49-F238E27FC236}">
                <a16:creationId xmlns:a16="http://schemas.microsoft.com/office/drawing/2014/main" id="{11E80853-4824-60C6-582C-0402CD1A44B0}"/>
              </a:ext>
            </a:extLst>
          </p:cNvPr>
          <p:cNvSpPr txBox="1"/>
          <p:nvPr/>
        </p:nvSpPr>
        <p:spPr>
          <a:xfrm>
            <a:off x="2956955" y="2006930"/>
            <a:ext cx="7303325" cy="3046988"/>
          </a:xfrm>
          <a:prstGeom prst="rect">
            <a:avLst/>
          </a:prstGeom>
          <a:noFill/>
        </p:spPr>
        <p:txBody>
          <a:bodyPr wrap="square" rtlCol="0">
            <a:spAutoFit/>
          </a:bodyPr>
          <a:lstStyle/>
          <a:p>
            <a:r>
              <a:rPr lang="en-US" sz="3200" dirty="0">
                <a:latin typeface="Angsana New" panose="02020603050405020304" pitchFamily="18" charset="-34"/>
                <a:cs typeface="Angsana New" panose="02020603050405020304" pitchFamily="18" charset="-34"/>
              </a:rPr>
              <a:t>Tool                     :      Machine learning,</a:t>
            </a:r>
          </a:p>
          <a:p>
            <a:r>
              <a:rPr lang="en-US" sz="3200" dirty="0">
                <a:latin typeface="Angsana New" panose="02020603050405020304" pitchFamily="18" charset="-34"/>
                <a:cs typeface="Angsana New" panose="02020603050405020304" pitchFamily="18" charset="-34"/>
              </a:rPr>
              <a:t>                                    Tableau.</a:t>
            </a:r>
          </a:p>
          <a:p>
            <a:r>
              <a:rPr lang="en-US" sz="3200" dirty="0">
                <a:latin typeface="Angsana New" panose="02020603050405020304" pitchFamily="18" charset="-34"/>
                <a:cs typeface="Angsana New" panose="02020603050405020304" pitchFamily="18" charset="-34"/>
              </a:rPr>
              <a:t>Techniques          :       Logistic regression,</a:t>
            </a:r>
          </a:p>
          <a:p>
            <a:r>
              <a:rPr lang="en-US" sz="3200" dirty="0">
                <a:latin typeface="Angsana New" panose="02020603050405020304" pitchFamily="18" charset="-34"/>
                <a:cs typeface="Angsana New" panose="02020603050405020304" pitchFamily="18" charset="-34"/>
              </a:rPr>
              <a:t> 	 	         Feedforward neural networks,</a:t>
            </a:r>
          </a:p>
          <a:p>
            <a:r>
              <a:rPr lang="en-US" sz="3200" dirty="0">
                <a:latin typeface="Angsana New" panose="02020603050405020304" pitchFamily="18" charset="-34"/>
                <a:cs typeface="Angsana New" panose="02020603050405020304" pitchFamily="18" charset="-34"/>
              </a:rPr>
              <a:t>		         Random forest ,</a:t>
            </a:r>
          </a:p>
          <a:p>
            <a:r>
              <a:rPr lang="en-US" sz="3200" dirty="0">
                <a:latin typeface="Angsana New" panose="02020603050405020304" pitchFamily="18" charset="-34"/>
                <a:cs typeface="Angsana New" panose="02020603050405020304" pitchFamily="18" charset="-34"/>
              </a:rPr>
              <a:t>		         Tableau functions.</a:t>
            </a:r>
          </a:p>
        </p:txBody>
      </p:sp>
    </p:spTree>
    <p:extLst>
      <p:ext uri="{BB962C8B-B14F-4D97-AF65-F5344CB8AC3E}">
        <p14:creationId xmlns:p14="http://schemas.microsoft.com/office/powerpoint/2010/main" val="1640927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EFBA6-D587-493A-6D13-B435F7C5F8DC}"/>
              </a:ext>
            </a:extLst>
          </p:cNvPr>
          <p:cNvSpPr>
            <a:spLocks noGrp="1"/>
          </p:cNvSpPr>
          <p:nvPr>
            <p:ph type="title"/>
          </p:nvPr>
        </p:nvSpPr>
        <p:spPr/>
        <p:txBody>
          <a:bodyPr>
            <a:normAutofit/>
          </a:bodyPr>
          <a:lstStyle/>
          <a:p>
            <a:r>
              <a:rPr lang="en-US" sz="4800" dirty="0">
                <a:latin typeface="Copperplate Gothic Bold" panose="020E0705020206020404" pitchFamily="34" charset="77"/>
                <a:cs typeface="Times New Roman" panose="02020603050405020304" pitchFamily="18" charset="0"/>
              </a:rPr>
              <a:t>Limitations</a:t>
            </a:r>
            <a:r>
              <a:rPr lang="en-US" sz="4800" dirty="0">
                <a:latin typeface="Copperplate Gothic Bold" panose="020E0705020206020404" pitchFamily="34" charset="77"/>
              </a:rPr>
              <a:t> :</a:t>
            </a:r>
          </a:p>
        </p:txBody>
      </p:sp>
      <p:sp>
        <p:nvSpPr>
          <p:cNvPr id="3" name="Content Placeholder 2">
            <a:extLst>
              <a:ext uri="{FF2B5EF4-FFF2-40B4-BE49-F238E27FC236}">
                <a16:creationId xmlns:a16="http://schemas.microsoft.com/office/drawing/2014/main" id="{C1FF1C93-2A90-1EF5-E8F1-E3EB5278DC50}"/>
              </a:ext>
            </a:extLst>
          </p:cNvPr>
          <p:cNvSpPr>
            <a:spLocks noGrp="1"/>
          </p:cNvSpPr>
          <p:nvPr>
            <p:ph idx="1"/>
          </p:nvPr>
        </p:nvSpPr>
        <p:spPr/>
        <p:txBody>
          <a:bodyPr>
            <a:normAutofit/>
          </a:bodyPr>
          <a:lstStyle/>
          <a:p>
            <a:pPr>
              <a:buFont typeface="Wingdings" pitchFamily="2" charset="2"/>
              <a:buChar char="Ø"/>
            </a:pPr>
            <a:r>
              <a:rPr lang="en-US" sz="3200" dirty="0">
                <a:latin typeface="Angsana New" panose="02020603050405020304" pitchFamily="18" charset="-34"/>
                <a:cs typeface="Angsana New" panose="02020603050405020304" pitchFamily="18" charset="-34"/>
              </a:rPr>
              <a:t>The developed models may not give accurate results all the time.</a:t>
            </a:r>
          </a:p>
          <a:p>
            <a:pPr>
              <a:buFont typeface="Wingdings" pitchFamily="2" charset="2"/>
              <a:buChar char="Ø"/>
            </a:pPr>
            <a:r>
              <a:rPr lang="en-US" sz="3200" dirty="0">
                <a:latin typeface="Angsana New" panose="02020603050405020304" pitchFamily="18" charset="-34"/>
                <a:cs typeface="Angsana New" panose="02020603050405020304" pitchFamily="18" charset="-34"/>
              </a:rPr>
              <a:t>The study is confined to employee attrition at PLR PROJECTS PVT. LTD.</a:t>
            </a:r>
          </a:p>
          <a:p>
            <a:pPr marL="0" indent="0">
              <a:buNone/>
            </a:pPr>
            <a:endParaRPr lang="en-US" sz="3200" dirty="0">
              <a:latin typeface="Angsana New" panose="02020603050405020304" pitchFamily="18" charset="-34"/>
              <a:cs typeface="Angsana New" panose="02020603050405020304" pitchFamily="18" charset="-34"/>
            </a:endParaRPr>
          </a:p>
          <a:p>
            <a:pPr marL="0" indent="0">
              <a:buNone/>
            </a:pPr>
            <a:r>
              <a:rPr lang="en-US" sz="3200" dirty="0">
                <a:latin typeface="Angsana New" panose="02020603050405020304" pitchFamily="18" charset="-34"/>
                <a:cs typeface="Angsana New" panose="02020603050405020304" pitchFamily="18" charset="-34"/>
              </a:rPr>
              <a:t> </a:t>
            </a:r>
          </a:p>
        </p:txBody>
      </p:sp>
    </p:spTree>
    <p:extLst>
      <p:ext uri="{BB962C8B-B14F-4D97-AF65-F5344CB8AC3E}">
        <p14:creationId xmlns:p14="http://schemas.microsoft.com/office/powerpoint/2010/main" val="1074496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DDD8-6829-1BE0-D12A-6C3B96F62F71}"/>
              </a:ext>
            </a:extLst>
          </p:cNvPr>
          <p:cNvSpPr>
            <a:spLocks noGrp="1"/>
          </p:cNvSpPr>
          <p:nvPr>
            <p:ph type="title"/>
          </p:nvPr>
        </p:nvSpPr>
        <p:spPr>
          <a:xfrm>
            <a:off x="0" y="750455"/>
            <a:ext cx="12249149" cy="1325563"/>
          </a:xfrm>
        </p:spPr>
        <p:txBody>
          <a:bodyPr>
            <a:noAutofit/>
          </a:bodyPr>
          <a:lstStyle/>
          <a:p>
            <a:r>
              <a:rPr lang="en-US" sz="4800" dirty="0">
                <a:latin typeface="Copperplate Gothic Bold" panose="020E0705020206020404" pitchFamily="34" charset="77"/>
              </a:rPr>
              <a:t>Data analysis and Interpretation :</a:t>
            </a:r>
          </a:p>
        </p:txBody>
      </p:sp>
      <p:pic>
        <p:nvPicPr>
          <p:cNvPr id="7" name="Content Placeholder 6">
            <a:extLst>
              <a:ext uri="{FF2B5EF4-FFF2-40B4-BE49-F238E27FC236}">
                <a16:creationId xmlns:a16="http://schemas.microsoft.com/office/drawing/2014/main" id="{36665F1E-E7E4-0ACA-6C7A-3E5B57504413}"/>
              </a:ext>
            </a:extLst>
          </p:cNvPr>
          <p:cNvPicPr>
            <a:picLocks noGrp="1" noChangeAspect="1"/>
          </p:cNvPicPr>
          <p:nvPr>
            <p:ph idx="1"/>
          </p:nvPr>
        </p:nvPicPr>
        <p:blipFill>
          <a:blip r:embed="rId2"/>
          <a:stretch>
            <a:fillRect/>
          </a:stretch>
        </p:blipFill>
        <p:spPr>
          <a:xfrm>
            <a:off x="838200" y="3114162"/>
            <a:ext cx="10515600" cy="2081726"/>
          </a:xfrm>
        </p:spPr>
      </p:pic>
    </p:spTree>
    <p:extLst>
      <p:ext uri="{BB962C8B-B14F-4D97-AF65-F5344CB8AC3E}">
        <p14:creationId xmlns:p14="http://schemas.microsoft.com/office/powerpoint/2010/main" val="1761601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6FEAA2F-50C1-B311-E520-656B9EB60634}"/>
              </a:ext>
            </a:extLst>
          </p:cNvPr>
          <p:cNvPicPr>
            <a:picLocks noGrp="1" noChangeAspect="1"/>
          </p:cNvPicPr>
          <p:nvPr>
            <p:ph idx="1"/>
          </p:nvPr>
        </p:nvPicPr>
        <p:blipFill>
          <a:blip r:embed="rId2"/>
          <a:stretch>
            <a:fillRect/>
          </a:stretch>
        </p:blipFill>
        <p:spPr>
          <a:xfrm>
            <a:off x="398208" y="1347486"/>
            <a:ext cx="11395581" cy="657980"/>
          </a:xfrm>
        </p:spPr>
      </p:pic>
      <p:pic>
        <p:nvPicPr>
          <p:cNvPr id="3" name="Picture 2">
            <a:extLst>
              <a:ext uri="{FF2B5EF4-FFF2-40B4-BE49-F238E27FC236}">
                <a16:creationId xmlns:a16="http://schemas.microsoft.com/office/drawing/2014/main" id="{08F6176B-8148-BA15-36C9-99109304BA68}"/>
              </a:ext>
            </a:extLst>
          </p:cNvPr>
          <p:cNvPicPr>
            <a:picLocks noChangeAspect="1"/>
          </p:cNvPicPr>
          <p:nvPr/>
        </p:nvPicPr>
        <p:blipFill>
          <a:blip r:embed="rId3"/>
          <a:stretch>
            <a:fillRect/>
          </a:stretch>
        </p:blipFill>
        <p:spPr>
          <a:xfrm>
            <a:off x="595085" y="2216042"/>
            <a:ext cx="11001828" cy="4366640"/>
          </a:xfrm>
          <a:prstGeom prst="rect">
            <a:avLst/>
          </a:prstGeom>
        </p:spPr>
      </p:pic>
      <p:sp>
        <p:nvSpPr>
          <p:cNvPr id="2" name="TextBox 1">
            <a:extLst>
              <a:ext uri="{FF2B5EF4-FFF2-40B4-BE49-F238E27FC236}">
                <a16:creationId xmlns:a16="http://schemas.microsoft.com/office/drawing/2014/main" id="{9A23253E-EF98-243A-2826-FE11D3412929}"/>
              </a:ext>
            </a:extLst>
          </p:cNvPr>
          <p:cNvSpPr txBox="1"/>
          <p:nvPr/>
        </p:nvSpPr>
        <p:spPr>
          <a:xfrm>
            <a:off x="398208" y="248722"/>
            <a:ext cx="5915025" cy="830997"/>
          </a:xfrm>
          <a:prstGeom prst="rect">
            <a:avLst/>
          </a:prstGeom>
          <a:noFill/>
        </p:spPr>
        <p:txBody>
          <a:bodyPr wrap="square" rtlCol="0">
            <a:spAutoFit/>
          </a:bodyPr>
          <a:lstStyle/>
          <a:p>
            <a:r>
              <a:rPr lang="en-US" sz="4800" dirty="0">
                <a:latin typeface="Copperplate Gothic Bold" panose="020E0705020206020404" pitchFamily="34" charset="77"/>
              </a:rPr>
              <a:t>Data uploading :</a:t>
            </a:r>
          </a:p>
        </p:txBody>
      </p:sp>
    </p:spTree>
    <p:extLst>
      <p:ext uri="{BB962C8B-B14F-4D97-AF65-F5344CB8AC3E}">
        <p14:creationId xmlns:p14="http://schemas.microsoft.com/office/powerpoint/2010/main" val="3892043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821DDC-808A-6D8C-ABEF-CBD4A535DCFF}"/>
              </a:ext>
            </a:extLst>
          </p:cNvPr>
          <p:cNvPicPr>
            <a:picLocks noGrp="1" noChangeAspect="1"/>
          </p:cNvPicPr>
          <p:nvPr>
            <p:ph idx="1"/>
          </p:nvPr>
        </p:nvPicPr>
        <p:blipFill>
          <a:blip r:embed="rId2"/>
          <a:stretch>
            <a:fillRect/>
          </a:stretch>
        </p:blipFill>
        <p:spPr>
          <a:xfrm>
            <a:off x="529771" y="833113"/>
            <a:ext cx="11132457" cy="5191773"/>
          </a:xfrm>
        </p:spPr>
      </p:pic>
    </p:spTree>
    <p:extLst>
      <p:ext uri="{BB962C8B-B14F-4D97-AF65-F5344CB8AC3E}">
        <p14:creationId xmlns:p14="http://schemas.microsoft.com/office/powerpoint/2010/main" val="333495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93C01-6469-35BE-969C-ACEA7AEBC3AA}"/>
              </a:ext>
            </a:extLst>
          </p:cNvPr>
          <p:cNvSpPr>
            <a:spLocks noGrp="1"/>
          </p:cNvSpPr>
          <p:nvPr>
            <p:ph type="title"/>
          </p:nvPr>
        </p:nvSpPr>
        <p:spPr>
          <a:xfrm>
            <a:off x="-81643" y="394153"/>
            <a:ext cx="12273643" cy="1325563"/>
          </a:xfrm>
        </p:spPr>
        <p:txBody>
          <a:bodyPr>
            <a:normAutofit fontScale="90000"/>
          </a:bodyPr>
          <a:lstStyle/>
          <a:p>
            <a:r>
              <a:rPr lang="en-US" sz="4400" dirty="0">
                <a:latin typeface="Copperplate Gothic Bold" panose="020E0705020206020404" pitchFamily="34" charset="77"/>
                <a:cs typeface="Angsana New" panose="02020603050405020304" pitchFamily="18" charset="-34"/>
              </a:rPr>
              <a:t> </a:t>
            </a:r>
            <a:r>
              <a:rPr lang="en-US" sz="5300" dirty="0">
                <a:latin typeface="Copperplate Gothic Bold" panose="020E0705020206020404" pitchFamily="34" charset="77"/>
                <a:cs typeface="Angsana New" panose="02020603050405020304" pitchFamily="18" charset="-34"/>
              </a:rPr>
              <a:t>Objective-1:</a:t>
            </a:r>
            <a:br>
              <a:rPr lang="en-US" sz="4400" dirty="0">
                <a:latin typeface="Angsana New" panose="02020603050405020304" pitchFamily="18" charset="-34"/>
                <a:cs typeface="Angsana New" panose="02020603050405020304" pitchFamily="18" charset="-34"/>
              </a:rPr>
            </a:br>
            <a:r>
              <a:rPr lang="en-US" sz="4400" dirty="0">
                <a:latin typeface="Angsana New" panose="02020603050405020304" pitchFamily="18" charset="-34"/>
                <a:cs typeface="Angsana New" panose="02020603050405020304" pitchFamily="18" charset="-34"/>
              </a:rPr>
              <a:t>           </a:t>
            </a:r>
            <a:r>
              <a:rPr lang="en-US" sz="3600" dirty="0">
                <a:latin typeface="Angsana New" panose="02020603050405020304" pitchFamily="18" charset="-34"/>
                <a:cs typeface="Angsana New" panose="02020603050405020304" pitchFamily="18" charset="-34"/>
              </a:rPr>
              <a:t>To study various factors contributing to employee attrition at PLR PROJECTS PVT.LTD.</a:t>
            </a:r>
            <a:endParaRPr lang="en-US" sz="3600" dirty="0"/>
          </a:p>
        </p:txBody>
      </p:sp>
      <p:pic>
        <p:nvPicPr>
          <p:cNvPr id="7" name="Content Placeholder 6">
            <a:extLst>
              <a:ext uri="{FF2B5EF4-FFF2-40B4-BE49-F238E27FC236}">
                <a16:creationId xmlns:a16="http://schemas.microsoft.com/office/drawing/2014/main" id="{6BAA2BD9-3F43-ED88-4635-51FAA6262A46}"/>
              </a:ext>
            </a:extLst>
          </p:cNvPr>
          <p:cNvPicPr>
            <a:picLocks noGrp="1" noChangeAspect="1"/>
          </p:cNvPicPr>
          <p:nvPr>
            <p:ph idx="1"/>
          </p:nvPr>
        </p:nvPicPr>
        <p:blipFill rotWithShape="1">
          <a:blip r:embed="rId2"/>
          <a:srcRect b="14527"/>
          <a:stretch/>
        </p:blipFill>
        <p:spPr>
          <a:xfrm>
            <a:off x="238925" y="2326955"/>
            <a:ext cx="11714149" cy="3051869"/>
          </a:xfrm>
        </p:spPr>
      </p:pic>
    </p:spTree>
    <p:extLst>
      <p:ext uri="{BB962C8B-B14F-4D97-AF65-F5344CB8AC3E}">
        <p14:creationId xmlns:p14="http://schemas.microsoft.com/office/powerpoint/2010/main" val="481280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760E6D7-C68E-2985-3E23-665D4CECE0AD}"/>
              </a:ext>
            </a:extLst>
          </p:cNvPr>
          <p:cNvPicPr>
            <a:picLocks noChangeAspect="1"/>
          </p:cNvPicPr>
          <p:nvPr/>
        </p:nvPicPr>
        <p:blipFill rotWithShape="1">
          <a:blip r:embed="rId2"/>
          <a:srcRect t="5389"/>
          <a:stretch/>
        </p:blipFill>
        <p:spPr>
          <a:xfrm>
            <a:off x="3901830" y="236122"/>
            <a:ext cx="3269671" cy="37239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8D3AA400-C78F-822D-DD0B-342F7D083F12}"/>
              </a:ext>
            </a:extLst>
          </p:cNvPr>
          <p:cNvPicPr>
            <a:picLocks noChangeAspect="1"/>
          </p:cNvPicPr>
          <p:nvPr/>
        </p:nvPicPr>
        <p:blipFill>
          <a:blip r:embed="rId3"/>
          <a:stretch>
            <a:fillRect/>
          </a:stretch>
        </p:blipFill>
        <p:spPr>
          <a:xfrm>
            <a:off x="457528" y="195723"/>
            <a:ext cx="2714298" cy="37643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7D1D1CAA-8DA8-3533-B9A4-A6AB32602DA2}"/>
              </a:ext>
            </a:extLst>
          </p:cNvPr>
          <p:cNvSpPr txBox="1"/>
          <p:nvPr/>
        </p:nvSpPr>
        <p:spPr>
          <a:xfrm>
            <a:off x="410816" y="4251153"/>
            <a:ext cx="6098146" cy="830997"/>
          </a:xfrm>
          <a:prstGeom prst="rect">
            <a:avLst/>
          </a:prstGeom>
          <a:noFill/>
        </p:spPr>
        <p:txBody>
          <a:bodyPr wrap="square">
            <a:spAutoFit/>
          </a:bodyPr>
          <a:lstStyle/>
          <a:p>
            <a:r>
              <a:rPr lang="en-US" sz="4800" dirty="0">
                <a:latin typeface="Copperplate Gothic Bold" panose="020E0705020206020404" pitchFamily="34" charset="77"/>
                <a:cs typeface="Angsana New" panose="02020603050405020304" pitchFamily="18" charset="-34"/>
              </a:rPr>
              <a:t>Interpretation :</a:t>
            </a:r>
          </a:p>
        </p:txBody>
      </p:sp>
      <p:sp>
        <p:nvSpPr>
          <p:cNvPr id="4" name="TextBox 3">
            <a:extLst>
              <a:ext uri="{FF2B5EF4-FFF2-40B4-BE49-F238E27FC236}">
                <a16:creationId xmlns:a16="http://schemas.microsoft.com/office/drawing/2014/main" id="{9362FB9A-38E3-997A-12B1-38C732383BF3}"/>
              </a:ext>
            </a:extLst>
          </p:cNvPr>
          <p:cNvSpPr txBox="1"/>
          <p:nvPr/>
        </p:nvSpPr>
        <p:spPr>
          <a:xfrm>
            <a:off x="661290" y="5052218"/>
            <a:ext cx="10869419" cy="1569660"/>
          </a:xfrm>
          <a:prstGeom prst="rect">
            <a:avLst/>
          </a:prstGeom>
          <a:noFill/>
        </p:spPr>
        <p:txBody>
          <a:bodyPr wrap="square" rtlCol="0">
            <a:spAutoFit/>
          </a:bodyPr>
          <a:lstStyle/>
          <a:p>
            <a:pPr marL="457200" indent="-457200" algn="just">
              <a:buFont typeface="Wingdings" pitchFamily="2" charset="2"/>
              <a:buChar char="Ø"/>
            </a:pPr>
            <a:r>
              <a:rPr lang="en-US" sz="3200" dirty="0">
                <a:latin typeface="Angsana New" panose="02020603050405020304" pitchFamily="18" charset="-34"/>
                <a:cs typeface="Angsana New" panose="02020603050405020304" pitchFamily="18" charset="-34"/>
              </a:rPr>
              <a:t>From above graphs we can observe that attrition in male is high as compared to female.</a:t>
            </a:r>
          </a:p>
          <a:p>
            <a:pPr marL="457200" indent="-457200" algn="just">
              <a:buFont typeface="Wingdings" pitchFamily="2" charset="2"/>
              <a:buChar char="Ø"/>
            </a:pPr>
            <a:r>
              <a:rPr lang="en-US" sz="3200" dirty="0">
                <a:latin typeface="Angsana New" panose="02020603050405020304" pitchFamily="18" charset="-34"/>
                <a:cs typeface="Angsana New" panose="02020603050405020304" pitchFamily="18" charset="-34"/>
              </a:rPr>
              <a:t>Operations and maintenance department as high attrition level.</a:t>
            </a:r>
          </a:p>
          <a:p>
            <a:pPr marL="457200" indent="-457200" algn="just">
              <a:buFont typeface="Wingdings" pitchFamily="2" charset="2"/>
              <a:buChar char="Ø"/>
            </a:pPr>
            <a:r>
              <a:rPr lang="en-US" sz="3200" dirty="0">
                <a:latin typeface="Angsana New" panose="02020603050405020304" pitchFamily="18" charset="-34"/>
                <a:cs typeface="Angsana New" panose="02020603050405020304" pitchFamily="18" charset="-34"/>
              </a:rPr>
              <a:t>Most of the employees rated performance appraisal system with 4 and 5 rating. </a:t>
            </a:r>
          </a:p>
        </p:txBody>
      </p:sp>
      <p:pic>
        <p:nvPicPr>
          <p:cNvPr id="12" name="Picture 11">
            <a:extLst>
              <a:ext uri="{FF2B5EF4-FFF2-40B4-BE49-F238E27FC236}">
                <a16:creationId xmlns:a16="http://schemas.microsoft.com/office/drawing/2014/main" id="{805E8866-3C8F-AC73-81DE-2E0FC1090994}"/>
              </a:ext>
            </a:extLst>
          </p:cNvPr>
          <p:cNvPicPr>
            <a:picLocks noChangeAspect="1"/>
          </p:cNvPicPr>
          <p:nvPr/>
        </p:nvPicPr>
        <p:blipFill>
          <a:blip r:embed="rId4"/>
          <a:stretch>
            <a:fillRect/>
          </a:stretch>
        </p:blipFill>
        <p:spPr>
          <a:xfrm>
            <a:off x="7901506" y="195724"/>
            <a:ext cx="3956034" cy="37643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68711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A7F7B83-6EAA-6ED7-D29A-0D0FA1952C0B}"/>
              </a:ext>
            </a:extLst>
          </p:cNvPr>
          <p:cNvPicPr>
            <a:picLocks noChangeAspect="1"/>
          </p:cNvPicPr>
          <p:nvPr/>
        </p:nvPicPr>
        <p:blipFill>
          <a:blip r:embed="rId2"/>
          <a:stretch>
            <a:fillRect/>
          </a:stretch>
        </p:blipFill>
        <p:spPr>
          <a:xfrm>
            <a:off x="2535380" y="275015"/>
            <a:ext cx="3114899" cy="31678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31791E55-042D-883F-D4A4-447189040E71}"/>
              </a:ext>
            </a:extLst>
          </p:cNvPr>
          <p:cNvPicPr>
            <a:picLocks noChangeAspect="1"/>
          </p:cNvPicPr>
          <p:nvPr/>
        </p:nvPicPr>
        <p:blipFill>
          <a:blip r:embed="rId3"/>
          <a:stretch>
            <a:fillRect/>
          </a:stretch>
        </p:blipFill>
        <p:spPr>
          <a:xfrm>
            <a:off x="6096000" y="275016"/>
            <a:ext cx="3049259" cy="3167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F91406DB-99BA-ED2F-3684-C862225C2497}"/>
              </a:ext>
            </a:extLst>
          </p:cNvPr>
          <p:cNvSpPr txBox="1"/>
          <p:nvPr/>
        </p:nvSpPr>
        <p:spPr>
          <a:xfrm>
            <a:off x="509370" y="3683235"/>
            <a:ext cx="6100762" cy="830997"/>
          </a:xfrm>
          <a:prstGeom prst="rect">
            <a:avLst/>
          </a:prstGeom>
          <a:noFill/>
        </p:spPr>
        <p:txBody>
          <a:bodyPr wrap="square">
            <a:spAutoFit/>
          </a:bodyPr>
          <a:lstStyle/>
          <a:p>
            <a:r>
              <a:rPr lang="en-US" sz="4800" dirty="0">
                <a:latin typeface="Copperplate Gothic Bold" panose="020E0705020206020404" pitchFamily="34" charset="77"/>
                <a:cs typeface="Angsana New" panose="02020603050405020304" pitchFamily="18" charset="-34"/>
              </a:rPr>
              <a:t>Interpretation :</a:t>
            </a:r>
          </a:p>
        </p:txBody>
      </p:sp>
      <p:sp>
        <p:nvSpPr>
          <p:cNvPr id="14" name="TextBox 13">
            <a:extLst>
              <a:ext uri="{FF2B5EF4-FFF2-40B4-BE49-F238E27FC236}">
                <a16:creationId xmlns:a16="http://schemas.microsoft.com/office/drawing/2014/main" id="{29C2F181-64B7-5217-2263-FEFEFCFA7D3C}"/>
              </a:ext>
            </a:extLst>
          </p:cNvPr>
          <p:cNvSpPr txBox="1"/>
          <p:nvPr/>
        </p:nvSpPr>
        <p:spPr>
          <a:xfrm>
            <a:off x="967933" y="4754609"/>
            <a:ext cx="10656532" cy="1569660"/>
          </a:xfrm>
          <a:prstGeom prst="rect">
            <a:avLst/>
          </a:prstGeom>
          <a:noFill/>
        </p:spPr>
        <p:txBody>
          <a:bodyPr wrap="square">
            <a:spAutoFit/>
          </a:bodyPr>
          <a:lstStyle/>
          <a:p>
            <a:pPr marL="285750" indent="-285750" algn="just">
              <a:buFont typeface="Wingdings" pitchFamily="2" charset="2"/>
              <a:buChar char="Ø"/>
            </a:pPr>
            <a:r>
              <a:rPr lang="en-US" sz="3200" dirty="0">
                <a:latin typeface="Angsana New" panose="02020603050405020304" pitchFamily="18" charset="-34"/>
                <a:cs typeface="Angsana New" panose="02020603050405020304" pitchFamily="18" charset="-34"/>
              </a:rPr>
              <a:t>From grievance appraisal system graph shows that most of the </a:t>
            </a:r>
            <a:r>
              <a:rPr lang="en-US" sz="3200" dirty="0" err="1">
                <a:latin typeface="Angsana New" panose="02020603050405020304" pitchFamily="18" charset="-34"/>
                <a:cs typeface="Angsana New" panose="02020603050405020304" pitchFamily="18" charset="-34"/>
              </a:rPr>
              <a:t>empolyees</a:t>
            </a:r>
            <a:r>
              <a:rPr lang="en-US" sz="3200" dirty="0">
                <a:latin typeface="Angsana New" panose="02020603050405020304" pitchFamily="18" charset="-34"/>
                <a:cs typeface="Angsana New" panose="02020603050405020304" pitchFamily="18" charset="-34"/>
              </a:rPr>
              <a:t> are dissatisfied and very dissatisfied with grievance appraisal system.</a:t>
            </a:r>
          </a:p>
          <a:p>
            <a:pPr marL="285750" indent="-285750" algn="just">
              <a:buFont typeface="Wingdings" pitchFamily="2" charset="2"/>
              <a:buChar char="Ø"/>
            </a:pPr>
            <a:r>
              <a:rPr lang="en-US" sz="3200" dirty="0">
                <a:latin typeface="Angsana New" panose="02020603050405020304" pitchFamily="18" charset="-34"/>
                <a:cs typeface="Angsana New" panose="02020603050405020304" pitchFamily="18" charset="-34"/>
              </a:rPr>
              <a:t>Most of employees rated that satisfaction on work environment as satisfied.</a:t>
            </a:r>
          </a:p>
        </p:txBody>
      </p:sp>
    </p:spTree>
    <p:extLst>
      <p:ext uri="{BB962C8B-B14F-4D97-AF65-F5344CB8AC3E}">
        <p14:creationId xmlns:p14="http://schemas.microsoft.com/office/powerpoint/2010/main" val="1811613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3FDCE4E-3780-F5B9-3F0D-7DBF52319EF1}"/>
              </a:ext>
            </a:extLst>
          </p:cNvPr>
          <p:cNvPicPr>
            <a:picLocks noGrp="1" noChangeAspect="1"/>
          </p:cNvPicPr>
          <p:nvPr>
            <p:ph idx="1"/>
          </p:nvPr>
        </p:nvPicPr>
        <p:blipFill>
          <a:blip r:embed="rId3"/>
          <a:stretch>
            <a:fillRect/>
          </a:stretch>
        </p:blipFill>
        <p:spPr>
          <a:xfrm>
            <a:off x="838200" y="2434228"/>
            <a:ext cx="10515600" cy="2700775"/>
          </a:xfrm>
        </p:spPr>
      </p:pic>
      <p:sp>
        <p:nvSpPr>
          <p:cNvPr id="2" name="TextBox 1">
            <a:extLst>
              <a:ext uri="{FF2B5EF4-FFF2-40B4-BE49-F238E27FC236}">
                <a16:creationId xmlns:a16="http://schemas.microsoft.com/office/drawing/2014/main" id="{EDA9D11F-99BF-534B-B3F1-28AFE896DB29}"/>
              </a:ext>
            </a:extLst>
          </p:cNvPr>
          <p:cNvSpPr txBox="1"/>
          <p:nvPr/>
        </p:nvSpPr>
        <p:spPr>
          <a:xfrm>
            <a:off x="838200" y="1529807"/>
            <a:ext cx="4135582" cy="584775"/>
          </a:xfrm>
          <a:prstGeom prst="rect">
            <a:avLst/>
          </a:prstGeom>
          <a:noFill/>
        </p:spPr>
        <p:txBody>
          <a:bodyPr wrap="square" rtlCol="0">
            <a:spAutoFit/>
          </a:bodyPr>
          <a:lstStyle/>
          <a:p>
            <a:pPr algn="just"/>
            <a:r>
              <a:rPr lang="en-US" sz="3200" dirty="0">
                <a:latin typeface="Angsana New" panose="02020603050405020304" pitchFamily="18" charset="-34"/>
                <a:cs typeface="Angsana New" panose="02020603050405020304" pitchFamily="18" charset="-34"/>
              </a:rPr>
              <a:t>One hat encoding categorical data:</a:t>
            </a:r>
          </a:p>
        </p:txBody>
      </p:sp>
      <p:sp>
        <p:nvSpPr>
          <p:cNvPr id="3" name="TextBox 2">
            <a:extLst>
              <a:ext uri="{FF2B5EF4-FFF2-40B4-BE49-F238E27FC236}">
                <a16:creationId xmlns:a16="http://schemas.microsoft.com/office/drawing/2014/main" id="{F2FBD0FD-28D1-FE8F-6764-5B07E9175480}"/>
              </a:ext>
            </a:extLst>
          </p:cNvPr>
          <p:cNvSpPr txBox="1"/>
          <p:nvPr/>
        </p:nvSpPr>
        <p:spPr>
          <a:xfrm>
            <a:off x="838199" y="167425"/>
            <a:ext cx="7876310" cy="830997"/>
          </a:xfrm>
          <a:prstGeom prst="rect">
            <a:avLst/>
          </a:prstGeom>
          <a:noFill/>
        </p:spPr>
        <p:txBody>
          <a:bodyPr wrap="square" rtlCol="0">
            <a:spAutoFit/>
          </a:bodyPr>
          <a:lstStyle/>
          <a:p>
            <a:r>
              <a:rPr lang="en-US" sz="4800" dirty="0">
                <a:latin typeface="Copperplate Gothic Bold" panose="020E0705020206020404" pitchFamily="34" charset="77"/>
              </a:rPr>
              <a:t>Data preprocessing :</a:t>
            </a:r>
          </a:p>
        </p:txBody>
      </p:sp>
    </p:spTree>
    <p:extLst>
      <p:ext uri="{BB962C8B-B14F-4D97-AF65-F5344CB8AC3E}">
        <p14:creationId xmlns:p14="http://schemas.microsoft.com/office/powerpoint/2010/main" val="4035683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473BF1-2F0A-0780-AABA-F09CFFB1F530}"/>
              </a:ext>
            </a:extLst>
          </p:cNvPr>
          <p:cNvPicPr>
            <a:picLocks noChangeAspect="1"/>
          </p:cNvPicPr>
          <p:nvPr/>
        </p:nvPicPr>
        <p:blipFill>
          <a:blip r:embed="rId2"/>
          <a:stretch>
            <a:fillRect/>
          </a:stretch>
        </p:blipFill>
        <p:spPr>
          <a:xfrm>
            <a:off x="838200" y="2173355"/>
            <a:ext cx="10515600" cy="2976983"/>
          </a:xfrm>
          <a:prstGeom prst="rect">
            <a:avLst/>
          </a:prstGeom>
        </p:spPr>
      </p:pic>
      <p:sp>
        <p:nvSpPr>
          <p:cNvPr id="2" name="TextBox 1">
            <a:extLst>
              <a:ext uri="{FF2B5EF4-FFF2-40B4-BE49-F238E27FC236}">
                <a16:creationId xmlns:a16="http://schemas.microsoft.com/office/drawing/2014/main" id="{9C3093C4-DC68-4E78-A0CE-59DDC0532906}"/>
              </a:ext>
            </a:extLst>
          </p:cNvPr>
          <p:cNvSpPr txBox="1"/>
          <p:nvPr/>
        </p:nvSpPr>
        <p:spPr>
          <a:xfrm>
            <a:off x="1220273" y="876665"/>
            <a:ext cx="9751454" cy="830997"/>
          </a:xfrm>
          <a:prstGeom prst="rect">
            <a:avLst/>
          </a:prstGeom>
          <a:noFill/>
        </p:spPr>
        <p:txBody>
          <a:bodyPr wrap="square" rtlCol="0">
            <a:spAutoFit/>
          </a:bodyPr>
          <a:lstStyle/>
          <a:p>
            <a:r>
              <a:rPr lang="en-US" sz="4800" dirty="0">
                <a:latin typeface="Copperplate Gothic Bold" panose="020E0705020206020404" pitchFamily="34" charset="77"/>
              </a:rPr>
              <a:t>Exploratory data Analysis</a:t>
            </a:r>
          </a:p>
        </p:txBody>
      </p:sp>
    </p:spTree>
    <p:extLst>
      <p:ext uri="{BB962C8B-B14F-4D97-AF65-F5344CB8AC3E}">
        <p14:creationId xmlns:p14="http://schemas.microsoft.com/office/powerpoint/2010/main" val="2538379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11BC0-1B4C-47EC-D1E6-F9F3849A5874}"/>
              </a:ext>
            </a:extLst>
          </p:cNvPr>
          <p:cNvSpPr>
            <a:spLocks noGrp="1"/>
          </p:cNvSpPr>
          <p:nvPr>
            <p:ph type="title"/>
          </p:nvPr>
        </p:nvSpPr>
        <p:spPr/>
        <p:txBody>
          <a:bodyPr>
            <a:normAutofit/>
          </a:bodyPr>
          <a:lstStyle/>
          <a:p>
            <a:r>
              <a:rPr lang="en-US" sz="4800" dirty="0">
                <a:latin typeface="Copperplate Gothic Bold" panose="020E0705020206020404" pitchFamily="34" charset="77"/>
                <a:ea typeface="Arial Unicode MS" panose="020B0604020202020204" pitchFamily="34" charset="-128"/>
                <a:cs typeface="Arial Unicode MS" panose="020B0604020202020204" pitchFamily="34" charset="-128"/>
              </a:rPr>
              <a:t>Introduction</a:t>
            </a:r>
            <a:r>
              <a:rPr lang="en-US" sz="4800" b="1" dirty="0">
                <a:latin typeface="Copperplate Gothic Bold" panose="020E0705020206020404" pitchFamily="34" charset="77"/>
                <a:ea typeface="Arial Unicode MS" panose="020B0604020202020204" pitchFamily="34" charset="-128"/>
                <a:cs typeface="Arial Unicode MS" panose="020B0604020202020204" pitchFamily="34" charset="-128"/>
              </a:rPr>
              <a:t> :  </a:t>
            </a:r>
          </a:p>
        </p:txBody>
      </p:sp>
      <p:sp>
        <p:nvSpPr>
          <p:cNvPr id="3" name="Content Placeholder 2">
            <a:extLst>
              <a:ext uri="{FF2B5EF4-FFF2-40B4-BE49-F238E27FC236}">
                <a16:creationId xmlns:a16="http://schemas.microsoft.com/office/drawing/2014/main" id="{A06916E0-B81A-0946-7265-CF8CC92EF264}"/>
              </a:ext>
            </a:extLst>
          </p:cNvPr>
          <p:cNvSpPr>
            <a:spLocks noGrp="1"/>
          </p:cNvSpPr>
          <p:nvPr>
            <p:ph idx="1"/>
          </p:nvPr>
        </p:nvSpPr>
        <p:spPr>
          <a:xfrm>
            <a:off x="546265" y="1690687"/>
            <a:ext cx="10937174" cy="4802187"/>
          </a:xfrm>
        </p:spPr>
        <p:txBody>
          <a:bodyPr>
            <a:normAutofit/>
          </a:bodyPr>
          <a:lstStyle/>
          <a:p>
            <a:pPr marL="0" indent="0" algn="just">
              <a:buNone/>
            </a:pPr>
            <a:r>
              <a:rPr lang="en-US" sz="4800" dirty="0">
                <a:latin typeface="Angsana New" panose="02020603050405020304" pitchFamily="18" charset="-34"/>
                <a:cs typeface="Al Bayan Plain" pitchFamily="2" charset="-78"/>
              </a:rPr>
              <a:t>                                        </a:t>
            </a:r>
            <a:r>
              <a:rPr lang="en-US" sz="3200" dirty="0">
                <a:latin typeface="Angsana New" panose="02020603050405020304" pitchFamily="18" charset="-34"/>
                <a:cs typeface="Al Bayan Plain" pitchFamily="2" charset="-78"/>
              </a:rPr>
              <a:t>HR analytics is a data-driven approach to managing people at work. HR analytics, also known as people analytics, workforce analytics, or talent analytics, it revolves around analyzing people problems using data to answer critical questions about your organization. This enable better and data-driven decision-making.</a:t>
            </a:r>
          </a:p>
          <a:p>
            <a:pPr marL="0" indent="0" algn="just">
              <a:buNone/>
            </a:pPr>
            <a:endParaRPr lang="en-US" sz="3200" dirty="0">
              <a:latin typeface="Angsana New" panose="02020603050405020304" pitchFamily="18" charset="-34"/>
              <a:cs typeface="Al Bayan Plain" pitchFamily="2" charset="-78"/>
            </a:endParaRPr>
          </a:p>
          <a:p>
            <a:pPr marL="0" indent="0" algn="just">
              <a:buNone/>
            </a:pPr>
            <a:r>
              <a:rPr lang="en-US" sz="3200" dirty="0">
                <a:latin typeface="Angsana New" panose="02020603050405020304" pitchFamily="18" charset="-34"/>
                <a:cs typeface="Al Bayan Plain" pitchFamily="2" charset="-78"/>
              </a:rPr>
              <a:t>                            Employee attrition is defined as employees leaving their organizations for unpredictable or uncontrollable reasons. Many terms make up attrition, the most common being are  termination, resignation, planned or voluntary retirement, structural changes, long-term illness, layoffs.</a:t>
            </a:r>
          </a:p>
          <a:p>
            <a:pPr marL="0" indent="0" algn="just">
              <a:buNone/>
            </a:pPr>
            <a:endParaRPr lang="en-US" sz="4800" dirty="0">
              <a:latin typeface="Angsana New" panose="02020603050405020304" pitchFamily="18" charset="-34"/>
              <a:cs typeface="Al Bayan Plain" pitchFamily="2" charset="-78"/>
            </a:endParaRPr>
          </a:p>
        </p:txBody>
      </p:sp>
    </p:spTree>
    <p:extLst>
      <p:ext uri="{BB962C8B-B14F-4D97-AF65-F5344CB8AC3E}">
        <p14:creationId xmlns:p14="http://schemas.microsoft.com/office/powerpoint/2010/main" val="1725802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D9BF4F-EE11-8F2C-FF4A-0FF1C734937C}"/>
              </a:ext>
            </a:extLst>
          </p:cNvPr>
          <p:cNvPicPr>
            <a:picLocks noChangeAspect="1"/>
          </p:cNvPicPr>
          <p:nvPr/>
        </p:nvPicPr>
        <p:blipFill>
          <a:blip r:embed="rId2"/>
          <a:stretch>
            <a:fillRect/>
          </a:stretch>
        </p:blipFill>
        <p:spPr>
          <a:xfrm>
            <a:off x="531616" y="2618082"/>
            <a:ext cx="11001991" cy="631566"/>
          </a:xfrm>
          <a:prstGeom prst="rect">
            <a:avLst/>
          </a:prstGeom>
        </p:spPr>
      </p:pic>
      <p:pic>
        <p:nvPicPr>
          <p:cNvPr id="6" name="Picture 5">
            <a:extLst>
              <a:ext uri="{FF2B5EF4-FFF2-40B4-BE49-F238E27FC236}">
                <a16:creationId xmlns:a16="http://schemas.microsoft.com/office/drawing/2014/main" id="{D424D7C5-1A65-DDEB-23D5-8E7EC5730A3D}"/>
              </a:ext>
            </a:extLst>
          </p:cNvPr>
          <p:cNvPicPr>
            <a:picLocks noChangeAspect="1"/>
          </p:cNvPicPr>
          <p:nvPr/>
        </p:nvPicPr>
        <p:blipFill>
          <a:blip r:embed="rId3"/>
          <a:stretch>
            <a:fillRect/>
          </a:stretch>
        </p:blipFill>
        <p:spPr>
          <a:xfrm>
            <a:off x="531614" y="3732391"/>
            <a:ext cx="11001991" cy="631566"/>
          </a:xfrm>
          <a:prstGeom prst="rect">
            <a:avLst/>
          </a:prstGeom>
        </p:spPr>
      </p:pic>
      <p:pic>
        <p:nvPicPr>
          <p:cNvPr id="7" name="Picture 6">
            <a:extLst>
              <a:ext uri="{FF2B5EF4-FFF2-40B4-BE49-F238E27FC236}">
                <a16:creationId xmlns:a16="http://schemas.microsoft.com/office/drawing/2014/main" id="{8F5CA0D9-7EA7-C7BC-4A6B-448FA7A89A56}"/>
              </a:ext>
            </a:extLst>
          </p:cNvPr>
          <p:cNvPicPr>
            <a:picLocks noChangeAspect="1"/>
          </p:cNvPicPr>
          <p:nvPr/>
        </p:nvPicPr>
        <p:blipFill>
          <a:blip r:embed="rId4"/>
          <a:stretch>
            <a:fillRect/>
          </a:stretch>
        </p:blipFill>
        <p:spPr>
          <a:xfrm>
            <a:off x="492625" y="4846700"/>
            <a:ext cx="11079971" cy="831997"/>
          </a:xfrm>
          <a:prstGeom prst="rect">
            <a:avLst/>
          </a:prstGeom>
        </p:spPr>
      </p:pic>
      <p:sp>
        <p:nvSpPr>
          <p:cNvPr id="9" name="TextBox 8">
            <a:extLst>
              <a:ext uri="{FF2B5EF4-FFF2-40B4-BE49-F238E27FC236}">
                <a16:creationId xmlns:a16="http://schemas.microsoft.com/office/drawing/2014/main" id="{ED9B04BD-3817-866A-6D8B-8EBE51A82752}"/>
              </a:ext>
            </a:extLst>
          </p:cNvPr>
          <p:cNvSpPr txBox="1"/>
          <p:nvPr/>
        </p:nvSpPr>
        <p:spPr>
          <a:xfrm>
            <a:off x="635001" y="1138273"/>
            <a:ext cx="10898604" cy="584775"/>
          </a:xfrm>
          <a:prstGeom prst="rect">
            <a:avLst/>
          </a:prstGeom>
          <a:noFill/>
        </p:spPr>
        <p:txBody>
          <a:bodyPr wrap="square">
            <a:spAutoFit/>
          </a:bodyPr>
          <a:lstStyle/>
          <a:p>
            <a:pPr algn="just">
              <a:buFont typeface="Wingdings" pitchFamily="2" charset="2"/>
              <a:buChar char="Ø"/>
            </a:pPr>
            <a:r>
              <a:rPr lang="en-US" sz="3200" dirty="0">
                <a:latin typeface="Angsana New" panose="02020603050405020304" pitchFamily="18" charset="-34"/>
                <a:cs typeface="Angsana New" panose="02020603050405020304" pitchFamily="18" charset="-34"/>
              </a:rPr>
              <a:t> To develop the predictive model to predict employee attrition at PLR PROJECTS PVT.LTD.</a:t>
            </a:r>
          </a:p>
        </p:txBody>
      </p:sp>
      <p:sp>
        <p:nvSpPr>
          <p:cNvPr id="10" name="TextBox 9">
            <a:extLst>
              <a:ext uri="{FF2B5EF4-FFF2-40B4-BE49-F238E27FC236}">
                <a16:creationId xmlns:a16="http://schemas.microsoft.com/office/drawing/2014/main" id="{DE50FCB5-072A-609F-DA3F-0F2EBA47E605}"/>
              </a:ext>
            </a:extLst>
          </p:cNvPr>
          <p:cNvSpPr txBox="1"/>
          <p:nvPr/>
        </p:nvSpPr>
        <p:spPr>
          <a:xfrm>
            <a:off x="492625" y="250107"/>
            <a:ext cx="5194300" cy="830997"/>
          </a:xfrm>
          <a:prstGeom prst="rect">
            <a:avLst/>
          </a:prstGeom>
          <a:noFill/>
        </p:spPr>
        <p:txBody>
          <a:bodyPr wrap="square" rtlCol="0">
            <a:spAutoFit/>
          </a:bodyPr>
          <a:lstStyle/>
          <a:p>
            <a:r>
              <a:rPr lang="en-US" sz="4800" dirty="0">
                <a:latin typeface="Copperplate Gothic Bold" panose="020E0705020206020404" pitchFamily="34" charset="77"/>
                <a:cs typeface="Angsana New" panose="02020603050405020304" pitchFamily="18" charset="-34"/>
              </a:rPr>
              <a:t>Objective -2 :</a:t>
            </a:r>
          </a:p>
        </p:txBody>
      </p:sp>
    </p:spTree>
    <p:extLst>
      <p:ext uri="{BB962C8B-B14F-4D97-AF65-F5344CB8AC3E}">
        <p14:creationId xmlns:p14="http://schemas.microsoft.com/office/powerpoint/2010/main" val="1622023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1D46AF-B60A-F048-E804-D7F4F8C84D7A}"/>
              </a:ext>
            </a:extLst>
          </p:cNvPr>
          <p:cNvPicPr>
            <a:picLocks noChangeAspect="1"/>
          </p:cNvPicPr>
          <p:nvPr/>
        </p:nvPicPr>
        <p:blipFill>
          <a:blip r:embed="rId2"/>
          <a:stretch>
            <a:fillRect/>
          </a:stretch>
        </p:blipFill>
        <p:spPr>
          <a:xfrm>
            <a:off x="735805" y="2465517"/>
            <a:ext cx="11079972" cy="2284448"/>
          </a:xfrm>
          <a:prstGeom prst="rect">
            <a:avLst/>
          </a:prstGeom>
        </p:spPr>
      </p:pic>
      <p:sp>
        <p:nvSpPr>
          <p:cNvPr id="3" name="TextBox 2">
            <a:extLst>
              <a:ext uri="{FF2B5EF4-FFF2-40B4-BE49-F238E27FC236}">
                <a16:creationId xmlns:a16="http://schemas.microsoft.com/office/drawing/2014/main" id="{00367E17-3040-5422-8D74-00D0E196A2ED}"/>
              </a:ext>
            </a:extLst>
          </p:cNvPr>
          <p:cNvSpPr txBox="1"/>
          <p:nvPr/>
        </p:nvSpPr>
        <p:spPr>
          <a:xfrm>
            <a:off x="556014" y="520663"/>
            <a:ext cx="11079972" cy="1569660"/>
          </a:xfrm>
          <a:prstGeom prst="rect">
            <a:avLst/>
          </a:prstGeom>
          <a:noFill/>
        </p:spPr>
        <p:txBody>
          <a:bodyPr wrap="square">
            <a:spAutoFit/>
          </a:bodyPr>
          <a:lstStyle/>
          <a:p>
            <a:r>
              <a:rPr lang="en-US" sz="4800" dirty="0">
                <a:latin typeface="Copperplate Gothic Bold" panose="020E0705020206020404" pitchFamily="34" charset="77"/>
              </a:rPr>
              <a:t>Model Building :</a:t>
            </a:r>
          </a:p>
          <a:p>
            <a:r>
              <a:rPr lang="en-US" sz="4800" dirty="0">
                <a:latin typeface="Copperplate Gothic Bold" panose="020E0705020206020404" pitchFamily="34" charset="77"/>
              </a:rPr>
              <a:t>                     logistic regression </a:t>
            </a:r>
          </a:p>
        </p:txBody>
      </p:sp>
    </p:spTree>
    <p:extLst>
      <p:ext uri="{BB962C8B-B14F-4D97-AF65-F5344CB8AC3E}">
        <p14:creationId xmlns:p14="http://schemas.microsoft.com/office/powerpoint/2010/main" val="1681679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C632D3-F74F-7524-117E-9474C87649B1}"/>
              </a:ext>
            </a:extLst>
          </p:cNvPr>
          <p:cNvPicPr>
            <a:picLocks noGrp="1" noChangeAspect="1"/>
          </p:cNvPicPr>
          <p:nvPr>
            <p:ph idx="1"/>
          </p:nvPr>
        </p:nvPicPr>
        <p:blipFill>
          <a:blip r:embed="rId2"/>
          <a:stretch>
            <a:fillRect/>
          </a:stretch>
        </p:blipFill>
        <p:spPr>
          <a:xfrm>
            <a:off x="838200" y="1587128"/>
            <a:ext cx="10515600" cy="2233131"/>
          </a:xfrm>
        </p:spPr>
      </p:pic>
      <p:sp>
        <p:nvSpPr>
          <p:cNvPr id="4" name="TextBox 3">
            <a:extLst>
              <a:ext uri="{FF2B5EF4-FFF2-40B4-BE49-F238E27FC236}">
                <a16:creationId xmlns:a16="http://schemas.microsoft.com/office/drawing/2014/main" id="{BE8B4F78-9427-D18E-60D6-716CA12E73E4}"/>
              </a:ext>
            </a:extLst>
          </p:cNvPr>
          <p:cNvSpPr txBox="1"/>
          <p:nvPr/>
        </p:nvSpPr>
        <p:spPr>
          <a:xfrm>
            <a:off x="491836" y="3962821"/>
            <a:ext cx="6098146" cy="830997"/>
          </a:xfrm>
          <a:prstGeom prst="rect">
            <a:avLst/>
          </a:prstGeom>
          <a:noFill/>
        </p:spPr>
        <p:txBody>
          <a:bodyPr wrap="square">
            <a:spAutoFit/>
          </a:bodyPr>
          <a:lstStyle/>
          <a:p>
            <a:r>
              <a:rPr lang="en-US" sz="4800" dirty="0">
                <a:latin typeface="Copperplate Gothic Bold" panose="020E0705020206020404" pitchFamily="34" charset="77"/>
                <a:cs typeface="Angsana New" panose="02020603050405020304" pitchFamily="18" charset="-34"/>
              </a:rPr>
              <a:t>Interpretation :</a:t>
            </a:r>
          </a:p>
        </p:txBody>
      </p:sp>
      <p:sp>
        <p:nvSpPr>
          <p:cNvPr id="3" name="TextBox 2">
            <a:extLst>
              <a:ext uri="{FF2B5EF4-FFF2-40B4-BE49-F238E27FC236}">
                <a16:creationId xmlns:a16="http://schemas.microsoft.com/office/drawing/2014/main" id="{F0EDDBF1-BFA2-D228-069F-5B5BF06931FC}"/>
              </a:ext>
            </a:extLst>
          </p:cNvPr>
          <p:cNvSpPr txBox="1"/>
          <p:nvPr/>
        </p:nvSpPr>
        <p:spPr>
          <a:xfrm>
            <a:off x="329045" y="321181"/>
            <a:ext cx="11533909" cy="830997"/>
          </a:xfrm>
          <a:prstGeom prst="rect">
            <a:avLst/>
          </a:prstGeom>
          <a:noFill/>
        </p:spPr>
        <p:txBody>
          <a:bodyPr wrap="square">
            <a:spAutoFit/>
          </a:bodyPr>
          <a:lstStyle/>
          <a:p>
            <a:r>
              <a:rPr lang="en-US" sz="4800" dirty="0">
                <a:latin typeface="Copperplate Gothic Bold" panose="020E0705020206020404" pitchFamily="34" charset="77"/>
              </a:rPr>
              <a:t>Model performance evaluation : </a:t>
            </a:r>
          </a:p>
        </p:txBody>
      </p:sp>
      <p:sp>
        <p:nvSpPr>
          <p:cNvPr id="2" name="TextBox 1">
            <a:extLst>
              <a:ext uri="{FF2B5EF4-FFF2-40B4-BE49-F238E27FC236}">
                <a16:creationId xmlns:a16="http://schemas.microsoft.com/office/drawing/2014/main" id="{90BF52BD-0EDE-1BC4-B181-1C584CA464C4}"/>
              </a:ext>
            </a:extLst>
          </p:cNvPr>
          <p:cNvSpPr txBox="1"/>
          <p:nvPr/>
        </p:nvSpPr>
        <p:spPr>
          <a:xfrm>
            <a:off x="838200" y="4936380"/>
            <a:ext cx="10702636" cy="1077218"/>
          </a:xfrm>
          <a:prstGeom prst="rect">
            <a:avLst/>
          </a:prstGeom>
          <a:noFill/>
        </p:spPr>
        <p:txBody>
          <a:bodyPr wrap="square" rtlCol="0">
            <a:spAutoFit/>
          </a:bodyPr>
          <a:lstStyle/>
          <a:p>
            <a:pPr algn="just"/>
            <a:r>
              <a:rPr lang="en-US" sz="3200" dirty="0">
                <a:latin typeface="Angsana New" panose="02020603050405020304" pitchFamily="18" charset="-34"/>
                <a:cs typeface="Angsana New" panose="02020603050405020304" pitchFamily="18" charset="-34"/>
              </a:rPr>
              <a:t>                     		    Logistic regression model is capturing the relationship between data variables with an accuracy of 77%. </a:t>
            </a:r>
          </a:p>
        </p:txBody>
      </p:sp>
    </p:spTree>
    <p:extLst>
      <p:ext uri="{BB962C8B-B14F-4D97-AF65-F5344CB8AC3E}">
        <p14:creationId xmlns:p14="http://schemas.microsoft.com/office/powerpoint/2010/main" val="1087998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EFE1CBF-9F24-4D37-1FE0-90652D1AD7F6}"/>
              </a:ext>
            </a:extLst>
          </p:cNvPr>
          <p:cNvPicPr>
            <a:picLocks noGrp="1" noChangeAspect="1"/>
          </p:cNvPicPr>
          <p:nvPr>
            <p:ph idx="1"/>
          </p:nvPr>
        </p:nvPicPr>
        <p:blipFill>
          <a:blip r:embed="rId2"/>
          <a:stretch>
            <a:fillRect/>
          </a:stretch>
        </p:blipFill>
        <p:spPr>
          <a:xfrm>
            <a:off x="436275" y="2364015"/>
            <a:ext cx="11319449" cy="3611443"/>
          </a:xfrm>
        </p:spPr>
      </p:pic>
      <p:sp>
        <p:nvSpPr>
          <p:cNvPr id="3" name="TextBox 2">
            <a:extLst>
              <a:ext uri="{FF2B5EF4-FFF2-40B4-BE49-F238E27FC236}">
                <a16:creationId xmlns:a16="http://schemas.microsoft.com/office/drawing/2014/main" id="{081278E6-D236-D99B-2B38-0518C1BCB4A0}"/>
              </a:ext>
            </a:extLst>
          </p:cNvPr>
          <p:cNvSpPr txBox="1"/>
          <p:nvPr/>
        </p:nvSpPr>
        <p:spPr>
          <a:xfrm>
            <a:off x="0" y="328360"/>
            <a:ext cx="12462308" cy="1569660"/>
          </a:xfrm>
          <a:prstGeom prst="rect">
            <a:avLst/>
          </a:prstGeom>
          <a:noFill/>
        </p:spPr>
        <p:txBody>
          <a:bodyPr wrap="square">
            <a:spAutoFit/>
          </a:bodyPr>
          <a:lstStyle/>
          <a:p>
            <a:r>
              <a:rPr lang="en-US" sz="4800" dirty="0">
                <a:latin typeface="Copperplate Gothic Bold" panose="020E0705020206020404" pitchFamily="34" charset="77"/>
              </a:rPr>
              <a:t>Model Building : </a:t>
            </a:r>
          </a:p>
          <a:p>
            <a:r>
              <a:rPr lang="en-US" sz="4800" dirty="0">
                <a:latin typeface="Copperplate Gothic Bold" panose="020E0705020206020404" pitchFamily="34" charset="77"/>
              </a:rPr>
              <a:t>      Feed forward neural networks  </a:t>
            </a:r>
          </a:p>
        </p:txBody>
      </p:sp>
    </p:spTree>
    <p:extLst>
      <p:ext uri="{BB962C8B-B14F-4D97-AF65-F5344CB8AC3E}">
        <p14:creationId xmlns:p14="http://schemas.microsoft.com/office/powerpoint/2010/main" val="808443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95FBB9-9AA3-22D0-19F4-A7DC3732ED2F}"/>
              </a:ext>
            </a:extLst>
          </p:cNvPr>
          <p:cNvPicPr>
            <a:picLocks noGrp="1" noChangeAspect="1"/>
          </p:cNvPicPr>
          <p:nvPr>
            <p:ph idx="1"/>
          </p:nvPr>
        </p:nvPicPr>
        <p:blipFill>
          <a:blip r:embed="rId2"/>
          <a:stretch>
            <a:fillRect/>
          </a:stretch>
        </p:blipFill>
        <p:spPr>
          <a:xfrm>
            <a:off x="838200" y="1385645"/>
            <a:ext cx="10515600" cy="4282596"/>
          </a:xfrm>
        </p:spPr>
      </p:pic>
    </p:spTree>
    <p:extLst>
      <p:ext uri="{BB962C8B-B14F-4D97-AF65-F5344CB8AC3E}">
        <p14:creationId xmlns:p14="http://schemas.microsoft.com/office/powerpoint/2010/main" val="3996150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FCCCA52-8000-645F-3ED1-1BC02AD28001}"/>
              </a:ext>
            </a:extLst>
          </p:cNvPr>
          <p:cNvPicPr>
            <a:picLocks noGrp="1" noChangeAspect="1"/>
          </p:cNvPicPr>
          <p:nvPr>
            <p:ph idx="1"/>
          </p:nvPr>
        </p:nvPicPr>
        <p:blipFill>
          <a:blip r:embed="rId2"/>
          <a:stretch>
            <a:fillRect/>
          </a:stretch>
        </p:blipFill>
        <p:spPr>
          <a:xfrm>
            <a:off x="838200" y="1188608"/>
            <a:ext cx="10515600" cy="4176408"/>
          </a:xfrm>
        </p:spPr>
      </p:pic>
    </p:spTree>
    <p:extLst>
      <p:ext uri="{BB962C8B-B14F-4D97-AF65-F5344CB8AC3E}">
        <p14:creationId xmlns:p14="http://schemas.microsoft.com/office/powerpoint/2010/main" val="1921328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C5AD05-7C94-B3DE-F847-AFB4448489BA}"/>
              </a:ext>
            </a:extLst>
          </p:cNvPr>
          <p:cNvPicPr>
            <a:picLocks noGrp="1" noChangeAspect="1"/>
          </p:cNvPicPr>
          <p:nvPr>
            <p:ph idx="1"/>
          </p:nvPr>
        </p:nvPicPr>
        <p:blipFill>
          <a:blip r:embed="rId2"/>
          <a:stretch>
            <a:fillRect/>
          </a:stretch>
        </p:blipFill>
        <p:spPr>
          <a:xfrm>
            <a:off x="838200" y="1421681"/>
            <a:ext cx="10515600" cy="3249526"/>
          </a:xfrm>
        </p:spPr>
      </p:pic>
      <p:sp>
        <p:nvSpPr>
          <p:cNvPr id="4" name="TextBox 3">
            <a:extLst>
              <a:ext uri="{FF2B5EF4-FFF2-40B4-BE49-F238E27FC236}">
                <a16:creationId xmlns:a16="http://schemas.microsoft.com/office/drawing/2014/main" id="{FAA7A409-70C2-FB90-78FF-030EEC6266A2}"/>
              </a:ext>
            </a:extLst>
          </p:cNvPr>
          <p:cNvSpPr txBox="1"/>
          <p:nvPr/>
        </p:nvSpPr>
        <p:spPr>
          <a:xfrm>
            <a:off x="290946" y="4742933"/>
            <a:ext cx="6098146" cy="830997"/>
          </a:xfrm>
          <a:prstGeom prst="rect">
            <a:avLst/>
          </a:prstGeom>
          <a:noFill/>
        </p:spPr>
        <p:txBody>
          <a:bodyPr wrap="square">
            <a:spAutoFit/>
          </a:bodyPr>
          <a:lstStyle/>
          <a:p>
            <a:r>
              <a:rPr lang="en-US" sz="4800" dirty="0">
                <a:latin typeface="Copperplate Gothic Bold" panose="020E0705020206020404" pitchFamily="34" charset="77"/>
                <a:cs typeface="Angsana New" panose="02020603050405020304" pitchFamily="18" charset="-34"/>
              </a:rPr>
              <a:t>Interpretation :</a:t>
            </a:r>
          </a:p>
        </p:txBody>
      </p:sp>
      <p:sp>
        <p:nvSpPr>
          <p:cNvPr id="2" name="TextBox 1">
            <a:extLst>
              <a:ext uri="{FF2B5EF4-FFF2-40B4-BE49-F238E27FC236}">
                <a16:creationId xmlns:a16="http://schemas.microsoft.com/office/drawing/2014/main" id="{9AC1948A-A366-9354-AD01-E65FFB801198}"/>
              </a:ext>
            </a:extLst>
          </p:cNvPr>
          <p:cNvSpPr txBox="1"/>
          <p:nvPr/>
        </p:nvSpPr>
        <p:spPr>
          <a:xfrm>
            <a:off x="93518" y="343761"/>
            <a:ext cx="11807536" cy="830997"/>
          </a:xfrm>
          <a:prstGeom prst="rect">
            <a:avLst/>
          </a:prstGeom>
          <a:noFill/>
        </p:spPr>
        <p:txBody>
          <a:bodyPr wrap="square" rtlCol="0">
            <a:spAutoFit/>
          </a:bodyPr>
          <a:lstStyle/>
          <a:p>
            <a:r>
              <a:rPr lang="en-US" sz="4800" dirty="0">
                <a:latin typeface="Copperplate Gothic Bold" panose="020E0705020206020404" pitchFamily="34" charset="77"/>
              </a:rPr>
              <a:t>Model performance evaluation : </a:t>
            </a:r>
          </a:p>
        </p:txBody>
      </p:sp>
      <p:sp>
        <p:nvSpPr>
          <p:cNvPr id="6" name="TextBox 5">
            <a:extLst>
              <a:ext uri="{FF2B5EF4-FFF2-40B4-BE49-F238E27FC236}">
                <a16:creationId xmlns:a16="http://schemas.microsoft.com/office/drawing/2014/main" id="{6B76E6A1-8CCC-1DF7-449B-91EE2D702332}"/>
              </a:ext>
            </a:extLst>
          </p:cNvPr>
          <p:cNvSpPr txBox="1"/>
          <p:nvPr/>
        </p:nvSpPr>
        <p:spPr>
          <a:xfrm>
            <a:off x="838200" y="5032246"/>
            <a:ext cx="10910454" cy="1569660"/>
          </a:xfrm>
          <a:prstGeom prst="rect">
            <a:avLst/>
          </a:prstGeom>
          <a:noFill/>
        </p:spPr>
        <p:txBody>
          <a:bodyPr wrap="square">
            <a:spAutoFit/>
          </a:bodyPr>
          <a:lstStyle/>
          <a:p>
            <a:pPr algn="just"/>
            <a:r>
              <a:rPr lang="en-US" sz="3200" dirty="0">
                <a:latin typeface="Angsana New" panose="02020603050405020304" pitchFamily="18" charset="-34"/>
                <a:cs typeface="Angsana New" panose="02020603050405020304" pitchFamily="18" charset="-34"/>
              </a:rPr>
              <a:t> 			                                    Using of sigmoid function at outer layer gives output in binary form. Feedforward neural network gives accuracy score of 0.77% indicating that it correctly predicts outcomes for 77% of the data it was tested on.</a:t>
            </a:r>
          </a:p>
        </p:txBody>
      </p:sp>
    </p:spTree>
    <p:extLst>
      <p:ext uri="{BB962C8B-B14F-4D97-AF65-F5344CB8AC3E}">
        <p14:creationId xmlns:p14="http://schemas.microsoft.com/office/powerpoint/2010/main" val="287054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D0BBE41-3C85-D713-696D-67ACEFECBF42}"/>
              </a:ext>
            </a:extLst>
          </p:cNvPr>
          <p:cNvPicPr>
            <a:picLocks noGrp="1" noChangeAspect="1"/>
          </p:cNvPicPr>
          <p:nvPr>
            <p:ph idx="1"/>
          </p:nvPr>
        </p:nvPicPr>
        <p:blipFill rotWithShape="1">
          <a:blip r:embed="rId2"/>
          <a:srcRect l="9401" t="20296" r="5848" b="30936"/>
          <a:stretch/>
        </p:blipFill>
        <p:spPr>
          <a:xfrm>
            <a:off x="666750" y="1690688"/>
            <a:ext cx="10687050" cy="3843585"/>
          </a:xfrm>
        </p:spPr>
      </p:pic>
      <p:sp>
        <p:nvSpPr>
          <p:cNvPr id="13" name="TextBox 12">
            <a:extLst>
              <a:ext uri="{FF2B5EF4-FFF2-40B4-BE49-F238E27FC236}">
                <a16:creationId xmlns:a16="http://schemas.microsoft.com/office/drawing/2014/main" id="{A8A3A90C-83D9-811F-C663-98497F3CE758}"/>
              </a:ext>
            </a:extLst>
          </p:cNvPr>
          <p:cNvSpPr txBox="1"/>
          <p:nvPr/>
        </p:nvSpPr>
        <p:spPr>
          <a:xfrm>
            <a:off x="489996" y="425830"/>
            <a:ext cx="11286368" cy="830997"/>
          </a:xfrm>
          <a:prstGeom prst="rect">
            <a:avLst/>
          </a:prstGeom>
          <a:noFill/>
        </p:spPr>
        <p:txBody>
          <a:bodyPr wrap="square">
            <a:spAutoFit/>
          </a:bodyPr>
          <a:lstStyle/>
          <a:p>
            <a:pPr algn="just"/>
            <a:r>
              <a:rPr lang="en-US" sz="4800" dirty="0">
                <a:latin typeface="Copperplate Gothic Bold" panose="020E0705020206020404" pitchFamily="34" charset="77"/>
              </a:rPr>
              <a:t>Model Building : Random forest </a:t>
            </a:r>
          </a:p>
        </p:txBody>
      </p:sp>
    </p:spTree>
    <p:extLst>
      <p:ext uri="{BB962C8B-B14F-4D97-AF65-F5344CB8AC3E}">
        <p14:creationId xmlns:p14="http://schemas.microsoft.com/office/powerpoint/2010/main" val="1941153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61774D7E-5C50-1F28-BB53-F464E5CE8B0B}"/>
              </a:ext>
            </a:extLst>
          </p:cNvPr>
          <p:cNvPicPr>
            <a:picLocks noGrp="1" noChangeAspect="1"/>
          </p:cNvPicPr>
          <p:nvPr>
            <p:ph idx="1"/>
          </p:nvPr>
        </p:nvPicPr>
        <p:blipFill rotWithShape="1">
          <a:blip r:embed="rId2"/>
          <a:srcRect l="8410" t="32783" r="3494" b="31928"/>
          <a:stretch/>
        </p:blipFill>
        <p:spPr>
          <a:xfrm>
            <a:off x="948044" y="1720960"/>
            <a:ext cx="10295912" cy="2577600"/>
          </a:xfrm>
        </p:spPr>
      </p:pic>
      <p:sp>
        <p:nvSpPr>
          <p:cNvPr id="15" name="TextBox 14">
            <a:extLst>
              <a:ext uri="{FF2B5EF4-FFF2-40B4-BE49-F238E27FC236}">
                <a16:creationId xmlns:a16="http://schemas.microsoft.com/office/drawing/2014/main" id="{28825B1F-432E-1F71-07C3-754690D9C2FB}"/>
              </a:ext>
            </a:extLst>
          </p:cNvPr>
          <p:cNvSpPr txBox="1"/>
          <p:nvPr/>
        </p:nvSpPr>
        <p:spPr>
          <a:xfrm>
            <a:off x="393862" y="327636"/>
            <a:ext cx="11908974" cy="830997"/>
          </a:xfrm>
          <a:prstGeom prst="rect">
            <a:avLst/>
          </a:prstGeom>
          <a:noFill/>
        </p:spPr>
        <p:txBody>
          <a:bodyPr wrap="square">
            <a:spAutoFit/>
          </a:bodyPr>
          <a:lstStyle/>
          <a:p>
            <a:r>
              <a:rPr lang="en-US" sz="4800" dirty="0">
                <a:latin typeface="Copperplate Gothic Bold" panose="020E0705020206020404" pitchFamily="34" charset="77"/>
              </a:rPr>
              <a:t>Model performance evaluation : </a:t>
            </a:r>
          </a:p>
        </p:txBody>
      </p:sp>
      <p:sp>
        <p:nvSpPr>
          <p:cNvPr id="3" name="TextBox 2">
            <a:extLst>
              <a:ext uri="{FF2B5EF4-FFF2-40B4-BE49-F238E27FC236}">
                <a16:creationId xmlns:a16="http://schemas.microsoft.com/office/drawing/2014/main" id="{3EC4C8D9-759A-867C-949F-8F53442BB9B9}"/>
              </a:ext>
            </a:extLst>
          </p:cNvPr>
          <p:cNvSpPr txBox="1"/>
          <p:nvPr/>
        </p:nvSpPr>
        <p:spPr>
          <a:xfrm>
            <a:off x="457200" y="4346765"/>
            <a:ext cx="6096000" cy="830997"/>
          </a:xfrm>
          <a:prstGeom prst="rect">
            <a:avLst/>
          </a:prstGeom>
          <a:noFill/>
        </p:spPr>
        <p:txBody>
          <a:bodyPr wrap="square">
            <a:spAutoFit/>
          </a:bodyPr>
          <a:lstStyle/>
          <a:p>
            <a:r>
              <a:rPr lang="en-US" sz="4800" dirty="0">
                <a:latin typeface="Copperplate Gothic Bold" panose="020E0705020206020404" pitchFamily="34" charset="77"/>
                <a:cs typeface="Angsana New" panose="02020603050405020304" pitchFamily="18" charset="-34"/>
              </a:rPr>
              <a:t>Interpretation :</a:t>
            </a:r>
          </a:p>
        </p:txBody>
      </p:sp>
      <p:sp>
        <p:nvSpPr>
          <p:cNvPr id="4" name="TextBox 3">
            <a:extLst>
              <a:ext uri="{FF2B5EF4-FFF2-40B4-BE49-F238E27FC236}">
                <a16:creationId xmlns:a16="http://schemas.microsoft.com/office/drawing/2014/main" id="{33AA567D-2D14-01C7-3E1C-8343F3394D57}"/>
              </a:ext>
            </a:extLst>
          </p:cNvPr>
          <p:cNvSpPr txBox="1"/>
          <p:nvPr/>
        </p:nvSpPr>
        <p:spPr>
          <a:xfrm>
            <a:off x="457200" y="5225967"/>
            <a:ext cx="11255825" cy="1077218"/>
          </a:xfrm>
          <a:prstGeom prst="rect">
            <a:avLst/>
          </a:prstGeom>
          <a:noFill/>
        </p:spPr>
        <p:txBody>
          <a:bodyPr wrap="square" rtlCol="0">
            <a:spAutoFit/>
          </a:bodyPr>
          <a:lstStyle/>
          <a:p>
            <a:pPr algn="just"/>
            <a:r>
              <a:rPr lang="en-US" sz="3200" dirty="0">
                <a:latin typeface="Angsana New" panose="02020603050405020304" pitchFamily="18" charset="-34"/>
                <a:cs typeface="Angsana New" panose="02020603050405020304" pitchFamily="18" charset="-34"/>
              </a:rPr>
              <a:t>                                                Random forest model gives an accuracy of 97%. It means that the model is effectively capturing patterns and relationships in the data it was trained on. </a:t>
            </a:r>
          </a:p>
        </p:txBody>
      </p:sp>
    </p:spTree>
    <p:extLst>
      <p:ext uri="{BB962C8B-B14F-4D97-AF65-F5344CB8AC3E}">
        <p14:creationId xmlns:p14="http://schemas.microsoft.com/office/powerpoint/2010/main" val="3434779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008654-60FB-89D4-8767-52228227B5AE}"/>
              </a:ext>
            </a:extLst>
          </p:cNvPr>
          <p:cNvSpPr txBox="1"/>
          <p:nvPr/>
        </p:nvSpPr>
        <p:spPr>
          <a:xfrm>
            <a:off x="1736379" y="939705"/>
            <a:ext cx="8516155" cy="584775"/>
          </a:xfrm>
          <a:prstGeom prst="rect">
            <a:avLst/>
          </a:prstGeom>
          <a:noFill/>
        </p:spPr>
        <p:txBody>
          <a:bodyPr wrap="square">
            <a:spAutoFit/>
          </a:bodyPr>
          <a:lstStyle/>
          <a:p>
            <a:pPr algn="just">
              <a:buFont typeface="Wingdings" pitchFamily="2" charset="2"/>
              <a:buChar char="Ø"/>
            </a:pPr>
            <a:r>
              <a:rPr lang="en-US" sz="3200" dirty="0">
                <a:latin typeface="Angsana New" panose="02020603050405020304" pitchFamily="18" charset="-34"/>
                <a:cs typeface="Angsana New" panose="02020603050405020304" pitchFamily="18" charset="-34"/>
              </a:rPr>
              <a:t>To analyze employee attrition at PLR PROJECTS PVT.LTD.</a:t>
            </a:r>
          </a:p>
        </p:txBody>
      </p:sp>
      <p:sp>
        <p:nvSpPr>
          <p:cNvPr id="6" name="TextBox 5">
            <a:extLst>
              <a:ext uri="{FF2B5EF4-FFF2-40B4-BE49-F238E27FC236}">
                <a16:creationId xmlns:a16="http://schemas.microsoft.com/office/drawing/2014/main" id="{A41EFA1D-E00C-CFD0-8BE3-FD1628837CE3}"/>
              </a:ext>
            </a:extLst>
          </p:cNvPr>
          <p:cNvSpPr txBox="1"/>
          <p:nvPr/>
        </p:nvSpPr>
        <p:spPr>
          <a:xfrm>
            <a:off x="180304" y="108708"/>
            <a:ext cx="4919730" cy="830997"/>
          </a:xfrm>
          <a:prstGeom prst="rect">
            <a:avLst/>
          </a:prstGeom>
          <a:noFill/>
        </p:spPr>
        <p:txBody>
          <a:bodyPr wrap="square" rtlCol="0">
            <a:spAutoFit/>
          </a:bodyPr>
          <a:lstStyle/>
          <a:p>
            <a:r>
              <a:rPr lang="en-US" sz="4800" dirty="0">
                <a:latin typeface="Copperplate Gothic Bold" panose="020E0705020206020404" pitchFamily="34" charset="77"/>
              </a:rPr>
              <a:t>Objective -3 </a:t>
            </a:r>
          </a:p>
        </p:txBody>
      </p:sp>
      <p:pic>
        <p:nvPicPr>
          <p:cNvPr id="8" name="Picture 7">
            <a:extLst>
              <a:ext uri="{FF2B5EF4-FFF2-40B4-BE49-F238E27FC236}">
                <a16:creationId xmlns:a16="http://schemas.microsoft.com/office/drawing/2014/main" id="{19217426-71DB-B1BD-2C44-01FC854FD08F}"/>
              </a:ext>
            </a:extLst>
          </p:cNvPr>
          <p:cNvPicPr>
            <a:picLocks noChangeAspect="1"/>
          </p:cNvPicPr>
          <p:nvPr/>
        </p:nvPicPr>
        <p:blipFill>
          <a:blip r:embed="rId2"/>
          <a:stretch>
            <a:fillRect/>
          </a:stretch>
        </p:blipFill>
        <p:spPr>
          <a:xfrm>
            <a:off x="1634837" y="1544635"/>
            <a:ext cx="8719241" cy="5204657"/>
          </a:xfrm>
          <a:prstGeom prst="rect">
            <a:avLst/>
          </a:prstGeom>
        </p:spPr>
      </p:pic>
    </p:spTree>
    <p:extLst>
      <p:ext uri="{BB962C8B-B14F-4D97-AF65-F5344CB8AC3E}">
        <p14:creationId xmlns:p14="http://schemas.microsoft.com/office/powerpoint/2010/main" val="597331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ABF4D-55E4-4C73-618F-442C6FC712AA}"/>
              </a:ext>
            </a:extLst>
          </p:cNvPr>
          <p:cNvSpPr>
            <a:spLocks noGrp="1"/>
          </p:cNvSpPr>
          <p:nvPr>
            <p:ph type="title"/>
          </p:nvPr>
        </p:nvSpPr>
        <p:spPr>
          <a:xfrm>
            <a:off x="743198" y="543254"/>
            <a:ext cx="10515600" cy="1325563"/>
          </a:xfrm>
        </p:spPr>
        <p:txBody>
          <a:bodyPr>
            <a:normAutofit/>
          </a:bodyPr>
          <a:lstStyle/>
          <a:p>
            <a:r>
              <a:rPr lang="en-US" sz="4800" dirty="0">
                <a:latin typeface="Copperplate Gothic Bold" panose="020E0705020206020404" pitchFamily="34" charset="77"/>
                <a:ea typeface="Arial Unicode MS" panose="020B0604020202020204" pitchFamily="34" charset="-128"/>
                <a:cs typeface="Arial Unicode MS" panose="020B0604020202020204" pitchFamily="34" charset="-128"/>
              </a:rPr>
              <a:t>Company Profile: </a:t>
            </a:r>
          </a:p>
        </p:txBody>
      </p:sp>
      <p:pic>
        <p:nvPicPr>
          <p:cNvPr id="6" name="Picture 5">
            <a:extLst>
              <a:ext uri="{FF2B5EF4-FFF2-40B4-BE49-F238E27FC236}">
                <a16:creationId xmlns:a16="http://schemas.microsoft.com/office/drawing/2014/main" id="{A63609D3-299D-ECA0-26D8-18BF98946119}"/>
              </a:ext>
            </a:extLst>
          </p:cNvPr>
          <p:cNvPicPr>
            <a:picLocks noChangeAspect="1"/>
          </p:cNvPicPr>
          <p:nvPr/>
        </p:nvPicPr>
        <p:blipFill>
          <a:blip r:embed="rId2"/>
          <a:stretch>
            <a:fillRect/>
          </a:stretch>
        </p:blipFill>
        <p:spPr>
          <a:xfrm>
            <a:off x="9343075" y="503585"/>
            <a:ext cx="2295732" cy="1258355"/>
          </a:xfrm>
          <a:prstGeom prst="rect">
            <a:avLst/>
          </a:prstGeom>
        </p:spPr>
      </p:pic>
      <p:graphicFrame>
        <p:nvGraphicFramePr>
          <p:cNvPr id="8" name="Table 7">
            <a:extLst>
              <a:ext uri="{FF2B5EF4-FFF2-40B4-BE49-F238E27FC236}">
                <a16:creationId xmlns:a16="http://schemas.microsoft.com/office/drawing/2014/main" id="{31907565-943E-464A-A27C-E8D6A29AF071}"/>
              </a:ext>
            </a:extLst>
          </p:cNvPr>
          <p:cNvGraphicFramePr>
            <a:graphicFrameLocks noGrp="1"/>
          </p:cNvGraphicFramePr>
          <p:nvPr>
            <p:extLst>
              <p:ext uri="{D42A27DB-BD31-4B8C-83A1-F6EECF244321}">
                <p14:modId xmlns:p14="http://schemas.microsoft.com/office/powerpoint/2010/main" val="2963877081"/>
              </p:ext>
            </p:extLst>
          </p:nvPr>
        </p:nvGraphicFramePr>
        <p:xfrm>
          <a:off x="2286659" y="1936025"/>
          <a:ext cx="7618682" cy="4541520"/>
        </p:xfrm>
        <a:graphic>
          <a:graphicData uri="http://schemas.openxmlformats.org/drawingml/2006/table">
            <a:tbl>
              <a:tblPr bandRow="1">
                <a:tableStyleId>{8A107856-5554-42FB-B03E-39F5DBC370BA}</a:tableStyleId>
              </a:tblPr>
              <a:tblGrid>
                <a:gridCol w="3809341">
                  <a:extLst>
                    <a:ext uri="{9D8B030D-6E8A-4147-A177-3AD203B41FA5}">
                      <a16:colId xmlns:a16="http://schemas.microsoft.com/office/drawing/2014/main" val="2104948823"/>
                    </a:ext>
                  </a:extLst>
                </a:gridCol>
                <a:gridCol w="3809341">
                  <a:extLst>
                    <a:ext uri="{9D8B030D-6E8A-4147-A177-3AD203B41FA5}">
                      <a16:colId xmlns:a16="http://schemas.microsoft.com/office/drawing/2014/main" val="103958440"/>
                    </a:ext>
                  </a:extLst>
                </a:gridCol>
              </a:tblGrid>
              <a:tr h="553450">
                <a:tc>
                  <a:txBody>
                    <a:bodyPr/>
                    <a:lstStyle/>
                    <a:p>
                      <a:r>
                        <a:rPr lang="en-US" sz="3200" dirty="0">
                          <a:latin typeface="Angsana New" panose="02020603050405020304" pitchFamily="18" charset="-34"/>
                          <a:cs typeface="Angsana New" panose="02020603050405020304" pitchFamily="18" charset="-34"/>
                        </a:rPr>
                        <a:t>Name of the organization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dirty="0">
                          <a:latin typeface="Angsana New" panose="02020603050405020304" pitchFamily="18" charset="-34"/>
                          <a:cs typeface="Angsana New" panose="02020603050405020304" pitchFamily="18" charset="-34"/>
                        </a:rPr>
                        <a:t>PLR PROJECTS PVT.LTD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8567749"/>
                  </a:ext>
                </a:extLst>
              </a:tr>
              <a:tr h="553450">
                <a:tc>
                  <a:txBody>
                    <a:bodyPr/>
                    <a:lstStyle/>
                    <a:p>
                      <a:r>
                        <a:rPr lang="en-US" sz="3200" dirty="0">
                          <a:latin typeface="Angsana New" panose="02020603050405020304" pitchFamily="18" charset="-34"/>
                          <a:cs typeface="Angsana New" panose="02020603050405020304" pitchFamily="18" charset="-34"/>
                        </a:rPr>
                        <a:t>Founder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dirty="0">
                          <a:latin typeface="Angsana New" panose="02020603050405020304" pitchFamily="18" charset="-34"/>
                          <a:cs typeface="Angsana New" panose="02020603050405020304" pitchFamily="18" charset="-34"/>
                        </a:rPr>
                        <a:t>P.Padmavatiamma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6278662"/>
                  </a:ext>
                </a:extLst>
              </a:tr>
              <a:tr h="553450">
                <a:tc>
                  <a:txBody>
                    <a:bodyPr/>
                    <a:lstStyle/>
                    <a:p>
                      <a:r>
                        <a:rPr lang="en-US" sz="3200" dirty="0">
                          <a:latin typeface="Angsana New" panose="02020603050405020304" pitchFamily="18" charset="-34"/>
                          <a:cs typeface="Angsana New" panose="02020603050405020304" pitchFamily="18" charset="-34"/>
                        </a:rPr>
                        <a:t>Founded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dirty="0">
                          <a:latin typeface="Angsana New" panose="02020603050405020304" pitchFamily="18" charset="-34"/>
                          <a:cs typeface="Angsana New" panose="02020603050405020304" pitchFamily="18" charset="-34"/>
                        </a:rPr>
                        <a:t>2006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5672001"/>
                  </a:ext>
                </a:extLst>
              </a:tr>
              <a:tr h="553450">
                <a:tc>
                  <a:txBody>
                    <a:bodyPr/>
                    <a:lstStyle/>
                    <a:p>
                      <a:r>
                        <a:rPr lang="en-US" sz="3200" dirty="0">
                          <a:latin typeface="Angsana New" panose="02020603050405020304" pitchFamily="18" charset="-34"/>
                          <a:cs typeface="Angsana New" panose="02020603050405020304" pitchFamily="18" charset="-34"/>
                        </a:rPr>
                        <a:t>Managing director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dirty="0">
                          <a:latin typeface="Angsana New" panose="02020603050405020304" pitchFamily="18" charset="-34"/>
                          <a:cs typeface="Angsana New" panose="02020603050405020304" pitchFamily="18" charset="-34"/>
                        </a:rPr>
                        <a:t>G.Swarnalatha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4207122"/>
                  </a:ext>
                </a:extLst>
              </a:tr>
              <a:tr h="553450">
                <a:tc>
                  <a:txBody>
                    <a:bodyPr/>
                    <a:lstStyle/>
                    <a:p>
                      <a:r>
                        <a:rPr lang="en-US" sz="3200" dirty="0">
                          <a:latin typeface="Angsana New" panose="02020603050405020304" pitchFamily="18" charset="-34"/>
                          <a:cs typeface="Angsana New" panose="02020603050405020304" pitchFamily="18" charset="-34"/>
                        </a:rPr>
                        <a:t>Turnover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dirty="0">
                          <a:latin typeface="Angsana New" panose="02020603050405020304" pitchFamily="18" charset="-34"/>
                          <a:cs typeface="Angsana New" panose="02020603050405020304" pitchFamily="18" charset="-34"/>
                        </a:rPr>
                        <a:t>350 crores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103636"/>
                  </a:ext>
                </a:extLst>
              </a:tr>
              <a:tr h="553450">
                <a:tc>
                  <a:txBody>
                    <a:bodyPr/>
                    <a:lstStyle/>
                    <a:p>
                      <a:r>
                        <a:rPr lang="en-US" sz="3200" dirty="0">
                          <a:latin typeface="Angsana New" panose="02020603050405020304" pitchFamily="18" charset="-34"/>
                          <a:cs typeface="Angsana New" panose="02020603050405020304" pitchFamily="18" charset="-34"/>
                        </a:rPr>
                        <a:t>Employees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dirty="0">
                          <a:latin typeface="Angsana New" panose="02020603050405020304" pitchFamily="18" charset="-34"/>
                          <a:cs typeface="Angsana New" panose="02020603050405020304" pitchFamily="18" charset="-34"/>
                        </a:rPr>
                        <a:t>650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9121234"/>
                  </a:ext>
                </a:extLst>
              </a:tr>
              <a:tr h="553450">
                <a:tc>
                  <a:txBody>
                    <a:bodyPr/>
                    <a:lstStyle/>
                    <a:p>
                      <a:r>
                        <a:rPr lang="en-US" sz="3200" dirty="0">
                          <a:latin typeface="Angsana New" panose="02020603050405020304" pitchFamily="18" charset="-34"/>
                          <a:cs typeface="Angsana New" panose="02020603050405020304" pitchFamily="18" charset="-34"/>
                        </a:rPr>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200" dirty="0">
                          <a:latin typeface="Angsana New" panose="02020603050405020304" pitchFamily="18" charset="-34"/>
                          <a:cs typeface="Angsana New" panose="02020603050405020304" pitchFamily="18" charset="-34"/>
                        </a:rPr>
                        <a:t>Maruthi nagar, M.R palli circle,</a:t>
                      </a:r>
                    </a:p>
                    <a:p>
                      <a:r>
                        <a:rPr lang="en-US" sz="3200" dirty="0">
                          <a:latin typeface="Angsana New" panose="02020603050405020304" pitchFamily="18" charset="-34"/>
                          <a:cs typeface="Angsana New" panose="02020603050405020304" pitchFamily="18" charset="-34"/>
                        </a:rPr>
                        <a:t>Tirupati.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9414123"/>
                  </a:ext>
                </a:extLst>
              </a:tr>
            </a:tbl>
          </a:graphicData>
        </a:graphic>
      </p:graphicFrame>
    </p:spTree>
    <p:extLst>
      <p:ext uri="{BB962C8B-B14F-4D97-AF65-F5344CB8AC3E}">
        <p14:creationId xmlns:p14="http://schemas.microsoft.com/office/powerpoint/2010/main" val="2745657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C4DC192-99DC-6A18-E163-02FC79AAF5E0}"/>
              </a:ext>
            </a:extLst>
          </p:cNvPr>
          <p:cNvPicPr>
            <a:picLocks noGrp="1" noChangeAspect="1"/>
          </p:cNvPicPr>
          <p:nvPr>
            <p:ph idx="1"/>
          </p:nvPr>
        </p:nvPicPr>
        <p:blipFill>
          <a:blip r:embed="rId2"/>
          <a:stretch>
            <a:fillRect/>
          </a:stretch>
        </p:blipFill>
        <p:spPr>
          <a:xfrm>
            <a:off x="383424" y="229682"/>
            <a:ext cx="11425152" cy="6185861"/>
          </a:xfrm>
        </p:spPr>
      </p:pic>
    </p:spTree>
    <p:extLst>
      <p:ext uri="{BB962C8B-B14F-4D97-AF65-F5344CB8AC3E}">
        <p14:creationId xmlns:p14="http://schemas.microsoft.com/office/powerpoint/2010/main" val="1912196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743D48-6DFD-0FCF-71D9-FAE7D63B7A84}"/>
              </a:ext>
            </a:extLst>
          </p:cNvPr>
          <p:cNvPicPr>
            <a:picLocks noGrp="1" noChangeAspect="1"/>
          </p:cNvPicPr>
          <p:nvPr>
            <p:ph idx="1"/>
          </p:nvPr>
        </p:nvPicPr>
        <p:blipFill rotWithShape="1">
          <a:blip r:embed="rId2"/>
          <a:srcRect l="6045" t="18986" r="5432" b="7044"/>
          <a:stretch/>
        </p:blipFill>
        <p:spPr>
          <a:xfrm>
            <a:off x="1132151" y="1523487"/>
            <a:ext cx="9927697" cy="4309789"/>
          </a:xfrm>
        </p:spPr>
      </p:pic>
      <p:sp>
        <p:nvSpPr>
          <p:cNvPr id="6" name="TextBox 5">
            <a:extLst>
              <a:ext uri="{FF2B5EF4-FFF2-40B4-BE49-F238E27FC236}">
                <a16:creationId xmlns:a16="http://schemas.microsoft.com/office/drawing/2014/main" id="{8165269E-C9B0-C4A5-DEFE-3FAD9C274D54}"/>
              </a:ext>
            </a:extLst>
          </p:cNvPr>
          <p:cNvSpPr txBox="1"/>
          <p:nvPr/>
        </p:nvSpPr>
        <p:spPr>
          <a:xfrm>
            <a:off x="1025236" y="214313"/>
            <a:ext cx="7204365" cy="830997"/>
          </a:xfrm>
          <a:prstGeom prst="rect">
            <a:avLst/>
          </a:prstGeom>
          <a:noFill/>
        </p:spPr>
        <p:txBody>
          <a:bodyPr wrap="square" rtlCol="0">
            <a:spAutoFit/>
          </a:bodyPr>
          <a:lstStyle/>
          <a:p>
            <a:r>
              <a:rPr lang="en-US" sz="4800" dirty="0">
                <a:latin typeface="Copperplate Gothic Bold" panose="020E0705020206020404" pitchFamily="34" charset="77"/>
              </a:rPr>
              <a:t>Hypothesis Testing :</a:t>
            </a:r>
          </a:p>
        </p:txBody>
      </p:sp>
    </p:spTree>
    <p:extLst>
      <p:ext uri="{BB962C8B-B14F-4D97-AF65-F5344CB8AC3E}">
        <p14:creationId xmlns:p14="http://schemas.microsoft.com/office/powerpoint/2010/main" val="385268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67F8011-757E-099A-858E-376D8288685A}"/>
              </a:ext>
            </a:extLst>
          </p:cNvPr>
          <p:cNvPicPr>
            <a:picLocks noGrp="1" noChangeAspect="1"/>
          </p:cNvPicPr>
          <p:nvPr>
            <p:ph idx="1"/>
          </p:nvPr>
        </p:nvPicPr>
        <p:blipFill rotWithShape="1">
          <a:blip r:embed="rId2"/>
          <a:srcRect l="6532" t="19586" r="4578" b="36134"/>
          <a:stretch/>
        </p:blipFill>
        <p:spPr>
          <a:xfrm>
            <a:off x="1555803" y="443695"/>
            <a:ext cx="9588394" cy="2985305"/>
          </a:xfrm>
        </p:spPr>
      </p:pic>
      <p:sp>
        <p:nvSpPr>
          <p:cNvPr id="8" name="TextBox 7">
            <a:extLst>
              <a:ext uri="{FF2B5EF4-FFF2-40B4-BE49-F238E27FC236}">
                <a16:creationId xmlns:a16="http://schemas.microsoft.com/office/drawing/2014/main" id="{AC33B261-2331-14C8-862D-87298657989A}"/>
              </a:ext>
            </a:extLst>
          </p:cNvPr>
          <p:cNvSpPr txBox="1"/>
          <p:nvPr/>
        </p:nvSpPr>
        <p:spPr>
          <a:xfrm>
            <a:off x="508938" y="3713657"/>
            <a:ext cx="6100762" cy="830997"/>
          </a:xfrm>
          <a:prstGeom prst="rect">
            <a:avLst/>
          </a:prstGeom>
          <a:noFill/>
        </p:spPr>
        <p:txBody>
          <a:bodyPr wrap="square">
            <a:spAutoFit/>
          </a:bodyPr>
          <a:lstStyle/>
          <a:p>
            <a:r>
              <a:rPr lang="en-US" sz="4800" dirty="0">
                <a:latin typeface="Copperplate Gothic Bold" panose="020E0705020206020404" pitchFamily="34" charset="77"/>
                <a:cs typeface="Angsana New" panose="02020603050405020304" pitchFamily="18" charset="-34"/>
              </a:rPr>
              <a:t>Interpretation :</a:t>
            </a:r>
          </a:p>
        </p:txBody>
      </p:sp>
      <p:sp>
        <p:nvSpPr>
          <p:cNvPr id="2" name="TextBox 1">
            <a:extLst>
              <a:ext uri="{FF2B5EF4-FFF2-40B4-BE49-F238E27FC236}">
                <a16:creationId xmlns:a16="http://schemas.microsoft.com/office/drawing/2014/main" id="{8EA4C010-9C3F-E558-89D0-AF9AF1FEBDE4}"/>
              </a:ext>
            </a:extLst>
          </p:cNvPr>
          <p:cNvSpPr txBox="1"/>
          <p:nvPr/>
        </p:nvSpPr>
        <p:spPr>
          <a:xfrm>
            <a:off x="344990" y="4829311"/>
            <a:ext cx="12010019" cy="1077218"/>
          </a:xfrm>
          <a:prstGeom prst="rect">
            <a:avLst/>
          </a:prstGeom>
          <a:noFill/>
        </p:spPr>
        <p:txBody>
          <a:bodyPr wrap="none" rtlCol="0">
            <a:spAutoFit/>
          </a:bodyPr>
          <a:lstStyle/>
          <a:p>
            <a:r>
              <a:rPr lang="en-US" sz="3200" dirty="0">
                <a:latin typeface="Angsana New" panose="02020603050405020304" pitchFamily="18" charset="-34"/>
                <a:cs typeface="Angsana New" panose="02020603050405020304" pitchFamily="18" charset="-34"/>
              </a:rPr>
              <a:t>                                        Results of hypothesis testing stating that there is no significant difference between</a:t>
            </a:r>
          </a:p>
          <a:p>
            <a:r>
              <a:rPr lang="en-US" sz="3200" dirty="0">
                <a:latin typeface="Angsana New" panose="02020603050405020304" pitchFamily="18" charset="-34"/>
                <a:cs typeface="Angsana New" panose="02020603050405020304" pitchFamily="18" charset="-34"/>
              </a:rPr>
              <a:t>actual values and predicted values. It means we have to accept the null hypothesis. </a:t>
            </a:r>
          </a:p>
        </p:txBody>
      </p:sp>
    </p:spTree>
    <p:extLst>
      <p:ext uri="{BB962C8B-B14F-4D97-AF65-F5344CB8AC3E}">
        <p14:creationId xmlns:p14="http://schemas.microsoft.com/office/powerpoint/2010/main" val="206294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A905DA-B14F-5CCF-7217-6F9FEE18C065}"/>
              </a:ext>
            </a:extLst>
          </p:cNvPr>
          <p:cNvSpPr txBox="1"/>
          <p:nvPr/>
        </p:nvSpPr>
        <p:spPr>
          <a:xfrm>
            <a:off x="318655" y="1832918"/>
            <a:ext cx="10903529" cy="3539430"/>
          </a:xfrm>
          <a:prstGeom prst="rect">
            <a:avLst/>
          </a:prstGeom>
          <a:noFill/>
        </p:spPr>
        <p:txBody>
          <a:bodyPr wrap="square">
            <a:spAutoFit/>
          </a:bodyPr>
          <a:lstStyle/>
          <a:p>
            <a:pPr marL="571500" indent="-571500" algn="just">
              <a:buFont typeface="Wingdings" pitchFamily="2" charset="2"/>
              <a:buChar char="Ø"/>
            </a:pPr>
            <a:r>
              <a:rPr lang="en-US" sz="3200" dirty="0">
                <a:latin typeface="Angsana New" panose="02020603050405020304" pitchFamily="18" charset="-34"/>
                <a:cs typeface="Angsana New" panose="02020603050405020304" pitchFamily="18" charset="-34"/>
              </a:rPr>
              <a:t>Employee attrition count is 122 and employee attrition rate is 22.22.</a:t>
            </a:r>
          </a:p>
          <a:p>
            <a:pPr marL="571500" indent="-571500" algn="just">
              <a:buFont typeface="Wingdings" pitchFamily="2" charset="2"/>
              <a:buChar char="Ø"/>
            </a:pPr>
            <a:r>
              <a:rPr lang="en-US" sz="3200" dirty="0">
                <a:latin typeface="Angsana New" panose="02020603050405020304" pitchFamily="18" charset="-34"/>
                <a:cs typeface="Angsana New" panose="02020603050405020304" pitchFamily="18" charset="-34"/>
              </a:rPr>
              <a:t>Operations &amp; Maintenance  has the highest number of employees leaving the company (41), followed by Engineering (30) and Finance &amp; Accounting (20).</a:t>
            </a:r>
          </a:p>
          <a:p>
            <a:pPr marL="571500" indent="-571500" algn="just">
              <a:buFont typeface="Wingdings" pitchFamily="2" charset="2"/>
              <a:buChar char="Ø"/>
            </a:pPr>
            <a:r>
              <a:rPr lang="en-US" sz="3200" dirty="0">
                <a:latin typeface="Angsana New" panose="02020603050405020304" pitchFamily="18" charset="-34"/>
                <a:cs typeface="Angsana New" panose="02020603050405020304" pitchFamily="18" charset="-34"/>
              </a:rPr>
              <a:t>The most common reason for employees leaving is family problem(39), followed by ineffective grievance appraisal system (35), and biased performance appraisal system (30).</a:t>
            </a:r>
          </a:p>
          <a:p>
            <a:pPr marL="571500" indent="-571500" algn="just">
              <a:buFont typeface="Wingdings" pitchFamily="2" charset="2"/>
              <a:buChar char="Ø"/>
            </a:pPr>
            <a:r>
              <a:rPr lang="en-US" sz="3200" dirty="0">
                <a:latin typeface="Angsana New" panose="02020603050405020304" pitchFamily="18" charset="-34"/>
                <a:cs typeface="Angsana New" panose="02020603050405020304" pitchFamily="18" charset="-34"/>
              </a:rPr>
              <a:t>Employees in Engineering are the most satisfied with their jobs, followed by Information Technology (33) and Human Resources (33)</a:t>
            </a:r>
          </a:p>
        </p:txBody>
      </p:sp>
      <p:sp>
        <p:nvSpPr>
          <p:cNvPr id="7" name="TextBox 6">
            <a:extLst>
              <a:ext uri="{FF2B5EF4-FFF2-40B4-BE49-F238E27FC236}">
                <a16:creationId xmlns:a16="http://schemas.microsoft.com/office/drawing/2014/main" id="{74AE9B41-F3DF-F983-CFAC-1B49451A066F}"/>
              </a:ext>
            </a:extLst>
          </p:cNvPr>
          <p:cNvSpPr txBox="1"/>
          <p:nvPr/>
        </p:nvSpPr>
        <p:spPr>
          <a:xfrm>
            <a:off x="180109" y="750515"/>
            <a:ext cx="6096000" cy="830997"/>
          </a:xfrm>
          <a:prstGeom prst="rect">
            <a:avLst/>
          </a:prstGeom>
          <a:noFill/>
        </p:spPr>
        <p:txBody>
          <a:bodyPr wrap="square">
            <a:spAutoFit/>
          </a:bodyPr>
          <a:lstStyle/>
          <a:p>
            <a:r>
              <a:rPr lang="en-US" sz="4800" dirty="0">
                <a:latin typeface="Copperplate Gothic Bold" panose="020E0705020206020404" pitchFamily="34" charset="77"/>
                <a:cs typeface="Angsana New" panose="02020603050405020304" pitchFamily="18" charset="-34"/>
              </a:rPr>
              <a:t>Interpretation :</a:t>
            </a:r>
          </a:p>
        </p:txBody>
      </p:sp>
    </p:spTree>
    <p:extLst>
      <p:ext uri="{BB962C8B-B14F-4D97-AF65-F5344CB8AC3E}">
        <p14:creationId xmlns:p14="http://schemas.microsoft.com/office/powerpoint/2010/main" val="548018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E9E8-B496-3BFE-0F67-0B670BE11293}"/>
              </a:ext>
            </a:extLst>
          </p:cNvPr>
          <p:cNvSpPr>
            <a:spLocks noGrp="1"/>
          </p:cNvSpPr>
          <p:nvPr>
            <p:ph type="title"/>
          </p:nvPr>
        </p:nvSpPr>
        <p:spPr>
          <a:xfrm>
            <a:off x="366470" y="-96982"/>
            <a:ext cx="10515600" cy="1325563"/>
          </a:xfrm>
        </p:spPr>
        <p:txBody>
          <a:bodyPr>
            <a:normAutofit/>
          </a:bodyPr>
          <a:lstStyle/>
          <a:p>
            <a:r>
              <a:rPr lang="en-US" sz="4800" dirty="0">
                <a:latin typeface="Copperplate Gothic Bold" panose="020E0705020206020404" pitchFamily="34" charset="77"/>
              </a:rPr>
              <a:t>Findings :</a:t>
            </a:r>
          </a:p>
        </p:txBody>
      </p:sp>
      <p:sp>
        <p:nvSpPr>
          <p:cNvPr id="4" name="TextBox 3">
            <a:extLst>
              <a:ext uri="{FF2B5EF4-FFF2-40B4-BE49-F238E27FC236}">
                <a16:creationId xmlns:a16="http://schemas.microsoft.com/office/drawing/2014/main" id="{86EFAF05-8B49-B0A9-3331-5DFBF18C179A}"/>
              </a:ext>
            </a:extLst>
          </p:cNvPr>
          <p:cNvSpPr txBox="1"/>
          <p:nvPr/>
        </p:nvSpPr>
        <p:spPr>
          <a:xfrm>
            <a:off x="366470" y="1211957"/>
            <a:ext cx="11459060" cy="5016758"/>
          </a:xfrm>
          <a:prstGeom prst="rect">
            <a:avLst/>
          </a:prstGeom>
          <a:noFill/>
        </p:spPr>
        <p:txBody>
          <a:bodyPr wrap="square">
            <a:spAutoFit/>
          </a:bodyPr>
          <a:lstStyle/>
          <a:p>
            <a:pPr marL="457200" indent="-457200" algn="just">
              <a:buFont typeface="Wingdings" pitchFamily="2" charset="2"/>
              <a:buChar char="Ø"/>
            </a:pPr>
            <a:r>
              <a:rPr lang="en-US" sz="3200" dirty="0">
                <a:latin typeface="Angsana New" panose="02020603050405020304" pitchFamily="18" charset="-34"/>
                <a:cs typeface="Angsana New" panose="02020603050405020304" pitchFamily="18" charset="-34"/>
              </a:rPr>
              <a:t>By Conducting  Bi-variant  analysis identified that job satisfaction, performance appraisal system, and work-life balance factors are  strongly associated with employee attrition.</a:t>
            </a:r>
          </a:p>
          <a:p>
            <a:pPr marL="457200" indent="-457200" algn="just">
              <a:buFont typeface="Wingdings" pitchFamily="2" charset="2"/>
              <a:buChar char="Ø"/>
            </a:pPr>
            <a:r>
              <a:rPr lang="en-US" sz="3200" dirty="0">
                <a:latin typeface="Angsana New" panose="02020603050405020304" pitchFamily="18" charset="-34"/>
                <a:cs typeface="Angsana New" panose="02020603050405020304" pitchFamily="18" charset="-34"/>
              </a:rPr>
              <a:t>Random forest model gives accuracy score of 0.97,which indicates that random forest is  best model among remaining models (Logistic regression(77%) and Feedforward neural networks (77%).</a:t>
            </a:r>
          </a:p>
          <a:p>
            <a:pPr marL="457200" indent="-457200" algn="just">
              <a:buFont typeface="Wingdings" pitchFamily="2" charset="2"/>
              <a:buChar char="Ø"/>
            </a:pPr>
            <a:r>
              <a:rPr lang="en-US" sz="3200" dirty="0">
                <a:latin typeface="Angsana New" panose="02020603050405020304" pitchFamily="18" charset="-34"/>
                <a:cs typeface="Angsana New" panose="02020603050405020304" pitchFamily="18" charset="-34"/>
              </a:rPr>
              <a:t>Achieved accuracy of 97% in predicting employee attrition, indicating the effectiveness of the predictive model.</a:t>
            </a:r>
          </a:p>
          <a:p>
            <a:pPr marL="457200" indent="-457200" algn="just">
              <a:buFont typeface="Wingdings" pitchFamily="2" charset="2"/>
              <a:buChar char="Ø"/>
            </a:pPr>
            <a:r>
              <a:rPr lang="en-US" sz="3200" dirty="0">
                <a:latin typeface="Angsana New" panose="02020603050405020304" pitchFamily="18" charset="-34"/>
                <a:cs typeface="Angsana New" panose="02020603050405020304" pitchFamily="18" charset="-34"/>
              </a:rPr>
              <a:t>Employee attrition count is 122 and attrition rate is 22.22 %.</a:t>
            </a:r>
          </a:p>
          <a:p>
            <a:pPr marL="457200" indent="-457200" algn="just">
              <a:buFont typeface="Wingdings" pitchFamily="2" charset="2"/>
              <a:buChar char="Ø"/>
            </a:pPr>
            <a:r>
              <a:rPr lang="en-US" sz="3200" dirty="0">
                <a:latin typeface="Angsana New" panose="02020603050405020304" pitchFamily="18" charset="-34"/>
                <a:cs typeface="Angsana New" panose="02020603050405020304" pitchFamily="18" charset="-34"/>
              </a:rPr>
              <a:t>Reason behind the most of the employees leaving organization is dew to family problems(39).</a:t>
            </a:r>
          </a:p>
          <a:p>
            <a:pPr marL="457200" indent="-457200" algn="just">
              <a:buFont typeface="Wingdings" pitchFamily="2" charset="2"/>
              <a:buChar char="Ø"/>
            </a:pPr>
            <a:r>
              <a:rPr lang="en-US" sz="3200" dirty="0">
                <a:latin typeface="Angsana New" panose="02020603050405020304" pitchFamily="18" charset="-34"/>
                <a:cs typeface="Angsana New" panose="02020603050405020304" pitchFamily="18" charset="-34"/>
              </a:rPr>
              <a:t>Discovered that operations and maintenance departments have higher attrition rates due to factors like workload, ineffective grievance appraisal system(35). </a:t>
            </a:r>
          </a:p>
        </p:txBody>
      </p:sp>
    </p:spTree>
    <p:extLst>
      <p:ext uri="{BB962C8B-B14F-4D97-AF65-F5344CB8AC3E}">
        <p14:creationId xmlns:p14="http://schemas.microsoft.com/office/powerpoint/2010/main" val="2284242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91590-7F83-79D3-847F-15F15205F242}"/>
              </a:ext>
            </a:extLst>
          </p:cNvPr>
          <p:cNvSpPr>
            <a:spLocks noGrp="1"/>
          </p:cNvSpPr>
          <p:nvPr>
            <p:ph type="title"/>
          </p:nvPr>
        </p:nvSpPr>
        <p:spPr>
          <a:xfrm>
            <a:off x="477981" y="115743"/>
            <a:ext cx="10515600" cy="1325563"/>
          </a:xfrm>
        </p:spPr>
        <p:txBody>
          <a:bodyPr>
            <a:normAutofit/>
          </a:bodyPr>
          <a:lstStyle/>
          <a:p>
            <a:r>
              <a:rPr lang="en-US" sz="4800" dirty="0">
                <a:latin typeface="Copperplate Gothic Bold" panose="020E0705020206020404" pitchFamily="34" charset="77"/>
                <a:cs typeface="Angsana New" panose="02020603050405020304" pitchFamily="18" charset="-34"/>
              </a:rPr>
              <a:t>Suggestions :</a:t>
            </a:r>
          </a:p>
        </p:txBody>
      </p:sp>
      <p:sp>
        <p:nvSpPr>
          <p:cNvPr id="3" name="Content Placeholder 2">
            <a:extLst>
              <a:ext uri="{FF2B5EF4-FFF2-40B4-BE49-F238E27FC236}">
                <a16:creationId xmlns:a16="http://schemas.microsoft.com/office/drawing/2014/main" id="{D7273046-ADB8-B61D-3D77-9D6399A5DF97}"/>
              </a:ext>
            </a:extLst>
          </p:cNvPr>
          <p:cNvSpPr>
            <a:spLocks noGrp="1"/>
          </p:cNvSpPr>
          <p:nvPr>
            <p:ph idx="1"/>
          </p:nvPr>
        </p:nvSpPr>
        <p:spPr>
          <a:xfrm>
            <a:off x="581890" y="1441306"/>
            <a:ext cx="11028219" cy="4351338"/>
          </a:xfrm>
        </p:spPr>
        <p:txBody>
          <a:bodyPr>
            <a:noAutofit/>
          </a:bodyPr>
          <a:lstStyle/>
          <a:p>
            <a:pPr algn="just">
              <a:buFont typeface="Wingdings" pitchFamily="2" charset="2"/>
              <a:buChar char="Ø"/>
            </a:pPr>
            <a:r>
              <a:rPr lang="en-US" sz="3200" dirty="0">
                <a:latin typeface="Angsana New" panose="02020603050405020304" pitchFamily="18" charset="-34"/>
                <a:cs typeface="Angsana New" panose="02020603050405020304" pitchFamily="18" charset="-34"/>
              </a:rPr>
              <a:t>The project establishes a data-driven approach to employee retention. This allows company to move beyond intuition an d focus on measurable factors that impact employee decisions.</a:t>
            </a:r>
          </a:p>
          <a:p>
            <a:pPr algn="just">
              <a:buFont typeface="Wingdings" pitchFamily="2" charset="2"/>
              <a:buChar char="Ø"/>
            </a:pPr>
            <a:r>
              <a:rPr lang="en-US" sz="3200" dirty="0">
                <a:latin typeface="Angsana New" panose="02020603050405020304" pitchFamily="18" charset="-34"/>
                <a:cs typeface="Angsana New" panose="02020603050405020304" pitchFamily="18" charset="-34"/>
              </a:rPr>
              <a:t>Most of employee attrition is happen due to ineffective grievance appraisal system and performance appraisal system company has to relook and solve this both issues.</a:t>
            </a:r>
          </a:p>
          <a:p>
            <a:pPr algn="just">
              <a:buFont typeface="Wingdings" pitchFamily="2" charset="2"/>
              <a:buChar char="Ø"/>
            </a:pPr>
            <a:r>
              <a:rPr lang="en-US" sz="3200" dirty="0">
                <a:latin typeface="Angsana New" panose="02020603050405020304" pitchFamily="18" charset="-34"/>
                <a:cs typeface="Angsana New" panose="02020603050405020304" pitchFamily="18" charset="-34"/>
              </a:rPr>
              <a:t>Company can introduce HR analytics for all  people related activities.</a:t>
            </a:r>
          </a:p>
          <a:p>
            <a:pPr algn="just">
              <a:buFont typeface="Wingdings" pitchFamily="2" charset="2"/>
              <a:buChar char="Ø"/>
            </a:pPr>
            <a:r>
              <a:rPr lang="en-US" sz="3200" dirty="0">
                <a:latin typeface="Angsana New" panose="02020603050405020304" pitchFamily="18" charset="-34"/>
                <a:cs typeface="Angsana New" panose="02020603050405020304" pitchFamily="18" charset="-34"/>
              </a:rPr>
              <a:t> It suggested that to Conduct exit interviews with departing employees to understand their reasons for leaving and gather valuable feedback. Analyze this feedback to identify common themes and areas for improvement within the organization.</a:t>
            </a:r>
          </a:p>
          <a:p>
            <a:pPr algn="just">
              <a:buFont typeface="Wingdings" pitchFamily="2" charset="2"/>
              <a:buChar char="Ø"/>
            </a:pPr>
            <a:r>
              <a:rPr lang="en-US" sz="3200" dirty="0">
                <a:latin typeface="Angsana New" panose="02020603050405020304" pitchFamily="18" charset="-34"/>
                <a:cs typeface="Angsana New" panose="02020603050405020304" pitchFamily="18" charset="-34"/>
              </a:rPr>
              <a:t>Regularly assess employee satisfaction and engagement through surveys and feedback mechanisms. Use this data to identify areas for improvement and implement changes accordingly.</a:t>
            </a:r>
          </a:p>
          <a:p>
            <a:pPr marL="0" indent="0" algn="just">
              <a:buNone/>
            </a:pPr>
            <a:endParaRPr lang="en-US" sz="3200" dirty="0">
              <a:latin typeface="Angsana New" panose="02020603050405020304" pitchFamily="18" charset="-34"/>
              <a:cs typeface="Angsana New" panose="02020603050405020304" pitchFamily="18" charset="-34"/>
            </a:endParaRPr>
          </a:p>
        </p:txBody>
      </p:sp>
    </p:spTree>
    <p:extLst>
      <p:ext uri="{BB962C8B-B14F-4D97-AF65-F5344CB8AC3E}">
        <p14:creationId xmlns:p14="http://schemas.microsoft.com/office/powerpoint/2010/main" val="1005658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A91E-99C7-C5A4-4C44-8C51E519F482}"/>
              </a:ext>
            </a:extLst>
          </p:cNvPr>
          <p:cNvSpPr>
            <a:spLocks noGrp="1"/>
          </p:cNvSpPr>
          <p:nvPr>
            <p:ph type="title"/>
          </p:nvPr>
        </p:nvSpPr>
        <p:spPr>
          <a:xfrm>
            <a:off x="0" y="235647"/>
            <a:ext cx="10515600" cy="1325563"/>
          </a:xfrm>
        </p:spPr>
        <p:txBody>
          <a:bodyPr>
            <a:normAutofit/>
          </a:bodyPr>
          <a:lstStyle/>
          <a:p>
            <a:r>
              <a:rPr lang="en-US" sz="4800" dirty="0">
                <a:latin typeface="Copperplate Gothic Bold" panose="020E0705020206020404" pitchFamily="34" charset="77"/>
              </a:rPr>
              <a:t>Conclusion :</a:t>
            </a:r>
          </a:p>
        </p:txBody>
      </p:sp>
      <p:sp>
        <p:nvSpPr>
          <p:cNvPr id="4" name="TextBox 3">
            <a:extLst>
              <a:ext uri="{FF2B5EF4-FFF2-40B4-BE49-F238E27FC236}">
                <a16:creationId xmlns:a16="http://schemas.microsoft.com/office/drawing/2014/main" id="{BA170A4E-ED82-5902-E2EE-0296E308A6C4}"/>
              </a:ext>
            </a:extLst>
          </p:cNvPr>
          <p:cNvSpPr txBox="1"/>
          <p:nvPr/>
        </p:nvSpPr>
        <p:spPr>
          <a:xfrm>
            <a:off x="323850" y="1561210"/>
            <a:ext cx="11544300" cy="5016758"/>
          </a:xfrm>
          <a:prstGeom prst="rect">
            <a:avLst/>
          </a:prstGeom>
          <a:noFill/>
        </p:spPr>
        <p:txBody>
          <a:bodyPr wrap="square">
            <a:spAutoFit/>
          </a:bodyPr>
          <a:lstStyle/>
          <a:p>
            <a:pPr algn="just"/>
            <a:r>
              <a:rPr lang="en-US" sz="3200" dirty="0">
                <a:latin typeface="Angsana New" panose="02020603050405020304" pitchFamily="18" charset="-34"/>
                <a:cs typeface="Angsana New" panose="02020603050405020304" pitchFamily="18" charset="-34"/>
              </a:rPr>
              <a:t>Our project on employee attrition at PLR projects Pvt. Ltd., has provided actionable insights for the organization, enabling proactive intervention strategies to mitigate attrition risks. Through comprehensive data analysis, we have identified several key predictors of employee attrition, including but not limited to job satisfaction, tenure, salary, and performance ratings. The project highlight factors influencing employee attrition. This knowledge allows companies to develop targeted retention strategies, fostering a more engaged and productive workforce. We have successfully developed a robust predictive model that utilizes machine learning algorithms to forecast employee attrition with a high degree of accuracy. This model serves as a valuable tool for identifying employees at risk of leaving the organization. By leveraging these insights, the company can implement targeted retention initiatives tailored to the needs of at-risk employees. </a:t>
            </a:r>
          </a:p>
        </p:txBody>
      </p:sp>
    </p:spTree>
    <p:extLst>
      <p:ext uri="{BB962C8B-B14F-4D97-AF65-F5344CB8AC3E}">
        <p14:creationId xmlns:p14="http://schemas.microsoft.com/office/powerpoint/2010/main" val="3421583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CE25A5-23C9-525C-9577-445998B5FF64}"/>
              </a:ext>
            </a:extLst>
          </p:cNvPr>
          <p:cNvSpPr>
            <a:spLocks noGrp="1"/>
          </p:cNvSpPr>
          <p:nvPr>
            <p:ph idx="1"/>
          </p:nvPr>
        </p:nvSpPr>
        <p:spPr>
          <a:xfrm>
            <a:off x="838200" y="1253331"/>
            <a:ext cx="10515600" cy="4351338"/>
          </a:xfrm>
        </p:spPr>
        <p:txBody>
          <a:bodyPr/>
          <a:lstStyle/>
          <a:p>
            <a:pPr marL="0" indent="0">
              <a:buNone/>
            </a:pPr>
            <a:r>
              <a:rPr lang="en-US" sz="2800" dirty="0">
                <a:latin typeface="Angsana New" panose="02020603050405020304" pitchFamily="18" charset="-34"/>
                <a:cs typeface="Angsana New" panose="02020603050405020304" pitchFamily="18" charset="-34"/>
              </a:rPr>
              <a:t>                       By identifying employees at risk of leaving, companies can take proactive steps to retain them. This can save significant costs associated with recruitment, training, and lost productivity. The project establishes a data-driven approach to employee retention. This allows company to move beyond intuition and focus on measurable factors that impact employee decisions.</a:t>
            </a:r>
            <a:endParaRPr lang="en-US" dirty="0"/>
          </a:p>
        </p:txBody>
      </p:sp>
    </p:spTree>
    <p:extLst>
      <p:ext uri="{BB962C8B-B14F-4D97-AF65-F5344CB8AC3E}">
        <p14:creationId xmlns:p14="http://schemas.microsoft.com/office/powerpoint/2010/main" val="2782653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2F87E-BDB1-AADD-8303-D3E40AB56DB4}"/>
              </a:ext>
            </a:extLst>
          </p:cNvPr>
          <p:cNvSpPr>
            <a:spLocks noGrp="1"/>
          </p:cNvSpPr>
          <p:nvPr>
            <p:ph type="title"/>
          </p:nvPr>
        </p:nvSpPr>
        <p:spPr>
          <a:xfrm>
            <a:off x="887628" y="2552269"/>
            <a:ext cx="10515600" cy="1325563"/>
          </a:xfrm>
        </p:spPr>
        <p:txBody>
          <a:bodyPr>
            <a:normAutofit/>
          </a:bodyPr>
          <a:lstStyle/>
          <a:p>
            <a:r>
              <a:rPr lang="en-US" sz="6600" b="1" dirty="0">
                <a:latin typeface="Copperplate Gothic Bold" panose="020E0705020206020404" pitchFamily="34" charset="77"/>
              </a:rPr>
              <a:t>            Thank you </a:t>
            </a:r>
          </a:p>
        </p:txBody>
      </p:sp>
    </p:spTree>
    <p:extLst>
      <p:ext uri="{BB962C8B-B14F-4D97-AF65-F5344CB8AC3E}">
        <p14:creationId xmlns:p14="http://schemas.microsoft.com/office/powerpoint/2010/main" val="375276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0E5C-43E9-C7C3-DE19-130B179E4B8F}"/>
              </a:ext>
            </a:extLst>
          </p:cNvPr>
          <p:cNvSpPr>
            <a:spLocks noGrp="1"/>
          </p:cNvSpPr>
          <p:nvPr>
            <p:ph type="title"/>
          </p:nvPr>
        </p:nvSpPr>
        <p:spPr>
          <a:xfrm>
            <a:off x="190005" y="143801"/>
            <a:ext cx="10515600" cy="1325563"/>
          </a:xfrm>
        </p:spPr>
        <p:txBody>
          <a:bodyPr>
            <a:normAutofit/>
          </a:bodyPr>
          <a:lstStyle/>
          <a:p>
            <a:r>
              <a:rPr lang="en-US" sz="4800" dirty="0">
                <a:latin typeface="Copperplate Gothic Bold" panose="020E0705020206020404" pitchFamily="34" charset="77"/>
              </a:rPr>
              <a:t>INDUSTRY PROFILE :</a:t>
            </a:r>
          </a:p>
        </p:txBody>
      </p:sp>
      <p:sp>
        <p:nvSpPr>
          <p:cNvPr id="3" name="Content Placeholder 2">
            <a:extLst>
              <a:ext uri="{FF2B5EF4-FFF2-40B4-BE49-F238E27FC236}">
                <a16:creationId xmlns:a16="http://schemas.microsoft.com/office/drawing/2014/main" id="{1984F4A9-D36D-1551-AFB3-6598771DC34F}"/>
              </a:ext>
            </a:extLst>
          </p:cNvPr>
          <p:cNvSpPr>
            <a:spLocks noGrp="1"/>
          </p:cNvSpPr>
          <p:nvPr>
            <p:ph idx="1"/>
          </p:nvPr>
        </p:nvSpPr>
        <p:spPr>
          <a:xfrm>
            <a:off x="190005" y="1469364"/>
            <a:ext cx="11811990" cy="5168943"/>
          </a:xfrm>
        </p:spPr>
        <p:txBody>
          <a:bodyPr>
            <a:normAutofit lnSpcReduction="10000"/>
          </a:bodyPr>
          <a:lstStyle/>
          <a:p>
            <a:pPr marL="0" indent="0" algn="just">
              <a:buNone/>
            </a:pPr>
            <a:r>
              <a:rPr lang="en-US" sz="3200" dirty="0">
                <a:latin typeface="Angsana New" panose="02020603050405020304" pitchFamily="18" charset="-34"/>
                <a:cs typeface="Angsana New" panose="02020603050405020304" pitchFamily="18" charset="-34"/>
              </a:rPr>
              <a:t>                                                         The infrastructure industry encompasses a wide range of sectors crucial for societal functionality and economic development. It includes transportation (roads, bridges, airports, railways), energy (power plants, transmission lines), water and sanitation (dams, pipelines, sewage systems), and telecommunications (internet, mobile networks). </a:t>
            </a:r>
          </a:p>
          <a:p>
            <a:pPr marL="0" indent="0" algn="just">
              <a:buNone/>
            </a:pPr>
            <a:r>
              <a:rPr lang="en-US" sz="3200" dirty="0">
                <a:latin typeface="Angsana New" panose="02020603050405020304" pitchFamily="18" charset="-34"/>
                <a:cs typeface="Angsana New" panose="02020603050405020304" pitchFamily="18" charset="-34"/>
              </a:rPr>
              <a:t>                                                  Infrastructure plays a foundational role in supporting commerce, facilitating trade, and improving living standards. In recent years, there has been a growing emphasis on sustainable infrastructure development, incorporating environmentally friendly practices and resilience against climate change impacts.</a:t>
            </a:r>
          </a:p>
          <a:p>
            <a:pPr marL="0" indent="0" algn="just">
              <a:buNone/>
            </a:pPr>
            <a:r>
              <a:rPr lang="en-US" sz="3200" dirty="0">
                <a:latin typeface="Angsana New" panose="02020603050405020304" pitchFamily="18" charset="-34"/>
                <a:cs typeface="Angsana New" panose="02020603050405020304" pitchFamily="18" charset="-34"/>
              </a:rPr>
              <a:t>                                               Governments worldwide are investing in infrastructure projects to stimulate economic growth, create jobs, and address aging infrastructure challenges. The India Infrastructure Sector Market size is estimated at USD 204.06 billion in 2024, and is expected to reach USD 322.27 billion by 2029, growing at a CAGR of 9.57% during the forecast period (2024-2029).</a:t>
            </a:r>
          </a:p>
        </p:txBody>
      </p:sp>
    </p:spTree>
    <p:extLst>
      <p:ext uri="{BB962C8B-B14F-4D97-AF65-F5344CB8AC3E}">
        <p14:creationId xmlns:p14="http://schemas.microsoft.com/office/powerpoint/2010/main" val="1854497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651CF-3CD8-613E-719F-5D67C8C956B0}"/>
              </a:ext>
            </a:extLst>
          </p:cNvPr>
          <p:cNvSpPr>
            <a:spLocks noGrp="1"/>
          </p:cNvSpPr>
          <p:nvPr>
            <p:ph type="title"/>
          </p:nvPr>
        </p:nvSpPr>
        <p:spPr/>
        <p:txBody>
          <a:bodyPr>
            <a:normAutofit/>
          </a:bodyPr>
          <a:lstStyle/>
          <a:p>
            <a:r>
              <a:rPr lang="en-US" sz="4800" dirty="0">
                <a:latin typeface="Copperplate Gothic Bold" panose="020E0705020206020404" pitchFamily="34" charset="77"/>
                <a:ea typeface="Arial Unicode MS" panose="020B0604020202020204" pitchFamily="34" charset="-128"/>
                <a:cs typeface="Arial Unicode MS" panose="020B0604020202020204" pitchFamily="34" charset="-128"/>
              </a:rPr>
              <a:t>Need of the study :</a:t>
            </a:r>
          </a:p>
        </p:txBody>
      </p:sp>
      <p:sp>
        <p:nvSpPr>
          <p:cNvPr id="3" name="Content Placeholder 2">
            <a:extLst>
              <a:ext uri="{FF2B5EF4-FFF2-40B4-BE49-F238E27FC236}">
                <a16:creationId xmlns:a16="http://schemas.microsoft.com/office/drawing/2014/main" id="{08A2D037-B9FD-2DB3-9629-54D4FC5BA5A8}"/>
              </a:ext>
            </a:extLst>
          </p:cNvPr>
          <p:cNvSpPr>
            <a:spLocks noGrp="1"/>
          </p:cNvSpPr>
          <p:nvPr>
            <p:ph idx="1"/>
          </p:nvPr>
        </p:nvSpPr>
        <p:spPr/>
        <p:txBody>
          <a:bodyPr>
            <a:normAutofit/>
          </a:bodyPr>
          <a:lstStyle/>
          <a:p>
            <a:pPr marL="0" indent="0" algn="just">
              <a:buNone/>
            </a:pPr>
            <a:r>
              <a:rPr lang="en-US" sz="3200" dirty="0">
                <a:latin typeface="Angsana New" panose="02020603050405020304" pitchFamily="18" charset="-34"/>
                <a:cs typeface="Angsana New" panose="02020603050405020304" pitchFamily="18" charset="-34"/>
              </a:rPr>
              <a:t>			The study on employee attrition aims to proactively identify factors influencing attrition, enabling organizations to implement targeted interventions for improved workforce management and long-term organizational success. The present study is taken for analysis of employee attrition using machine learning at PLR PROJECTS PVT.LTD. </a:t>
            </a:r>
          </a:p>
        </p:txBody>
      </p:sp>
    </p:spTree>
    <p:extLst>
      <p:ext uri="{BB962C8B-B14F-4D97-AF65-F5344CB8AC3E}">
        <p14:creationId xmlns:p14="http://schemas.microsoft.com/office/powerpoint/2010/main" val="2045546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61A56-912E-B125-8011-38A66AA835EF}"/>
              </a:ext>
            </a:extLst>
          </p:cNvPr>
          <p:cNvSpPr>
            <a:spLocks noGrp="1"/>
          </p:cNvSpPr>
          <p:nvPr>
            <p:ph type="title"/>
          </p:nvPr>
        </p:nvSpPr>
        <p:spPr/>
        <p:txBody>
          <a:bodyPr>
            <a:normAutofit/>
          </a:bodyPr>
          <a:lstStyle/>
          <a:p>
            <a:r>
              <a:rPr lang="en-US" sz="4800" dirty="0">
                <a:latin typeface="Copperplate Gothic Bold" panose="020E0705020206020404" pitchFamily="34" charset="77"/>
                <a:ea typeface="Arial Unicode MS" panose="020B0604020202020204" pitchFamily="34" charset="-128"/>
                <a:cs typeface="Arial Unicode MS" panose="020B0604020202020204" pitchFamily="34" charset="-128"/>
              </a:rPr>
              <a:t>Scope of the study : </a:t>
            </a:r>
          </a:p>
        </p:txBody>
      </p:sp>
      <p:sp>
        <p:nvSpPr>
          <p:cNvPr id="3" name="Content Placeholder 2">
            <a:extLst>
              <a:ext uri="{FF2B5EF4-FFF2-40B4-BE49-F238E27FC236}">
                <a16:creationId xmlns:a16="http://schemas.microsoft.com/office/drawing/2014/main" id="{E54722BB-99DF-638B-1007-EB0BBFE7AAAE}"/>
              </a:ext>
            </a:extLst>
          </p:cNvPr>
          <p:cNvSpPr>
            <a:spLocks noGrp="1"/>
          </p:cNvSpPr>
          <p:nvPr>
            <p:ph idx="1"/>
          </p:nvPr>
        </p:nvSpPr>
        <p:spPr>
          <a:xfrm>
            <a:off x="838200" y="1825625"/>
            <a:ext cx="10811494" cy="4351338"/>
          </a:xfrm>
        </p:spPr>
        <p:txBody>
          <a:bodyPr>
            <a:normAutofit/>
          </a:bodyPr>
          <a:lstStyle/>
          <a:p>
            <a:pPr marL="0" indent="0" algn="just">
              <a:buNone/>
            </a:pPr>
            <a:r>
              <a:rPr lang="en-US" sz="3200" dirty="0">
                <a:latin typeface="Angsana New" panose="02020603050405020304" pitchFamily="18" charset="-34"/>
                <a:cs typeface="Angsana New" panose="02020603050405020304" pitchFamily="18" charset="-34"/>
              </a:rPr>
              <a:t>                                       The study covers to analyze employee attrition patterns, Enabling organization to optimize workforce management and foster a more engaged and stable workforce at PLR PROJECTS PVT.LTD.</a:t>
            </a:r>
          </a:p>
        </p:txBody>
      </p:sp>
    </p:spTree>
    <p:extLst>
      <p:ext uri="{BB962C8B-B14F-4D97-AF65-F5344CB8AC3E}">
        <p14:creationId xmlns:p14="http://schemas.microsoft.com/office/powerpoint/2010/main" val="885904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0CE26-065E-A6A8-0408-B459797826CC}"/>
              </a:ext>
            </a:extLst>
          </p:cNvPr>
          <p:cNvSpPr>
            <a:spLocks noGrp="1"/>
          </p:cNvSpPr>
          <p:nvPr>
            <p:ph type="title"/>
          </p:nvPr>
        </p:nvSpPr>
        <p:spPr>
          <a:xfrm>
            <a:off x="381000" y="426909"/>
            <a:ext cx="10515600" cy="1325563"/>
          </a:xfrm>
        </p:spPr>
        <p:txBody>
          <a:bodyPr>
            <a:normAutofit/>
          </a:bodyPr>
          <a:lstStyle/>
          <a:p>
            <a:r>
              <a:rPr lang="en-US" sz="4800" dirty="0">
                <a:latin typeface="Copperplate Gothic Bold" panose="020E0705020206020404" pitchFamily="34" charset="77"/>
                <a:ea typeface="Arial Unicode MS" panose="020B0604020202020204" pitchFamily="34" charset="-128"/>
                <a:cs typeface="Arial Unicode MS" panose="020B0604020202020204" pitchFamily="34" charset="-128"/>
              </a:rPr>
              <a:t>Objective</a:t>
            </a:r>
            <a:r>
              <a:rPr lang="en-US" sz="4800" b="1"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3" name="Content Placeholder 2">
            <a:extLst>
              <a:ext uri="{FF2B5EF4-FFF2-40B4-BE49-F238E27FC236}">
                <a16:creationId xmlns:a16="http://schemas.microsoft.com/office/drawing/2014/main" id="{97B45537-C127-35B3-D572-6DB62A07B65F}"/>
              </a:ext>
            </a:extLst>
          </p:cNvPr>
          <p:cNvSpPr>
            <a:spLocks noGrp="1"/>
          </p:cNvSpPr>
          <p:nvPr>
            <p:ph idx="1"/>
          </p:nvPr>
        </p:nvSpPr>
        <p:spPr>
          <a:xfrm>
            <a:off x="861949" y="2017778"/>
            <a:ext cx="10942123" cy="4169266"/>
          </a:xfrm>
        </p:spPr>
        <p:txBody>
          <a:bodyPr>
            <a:normAutofit/>
          </a:bodyPr>
          <a:lstStyle/>
          <a:p>
            <a:pPr algn="just">
              <a:buFont typeface="Wingdings" pitchFamily="2" charset="2"/>
              <a:buChar char="Ø"/>
            </a:pPr>
            <a:r>
              <a:rPr lang="en-US" sz="3200" dirty="0">
                <a:latin typeface="Angsana New" panose="02020603050405020304" pitchFamily="18" charset="-34"/>
                <a:cs typeface="Angsana New" panose="02020603050405020304" pitchFamily="18" charset="-34"/>
              </a:rPr>
              <a:t>  To study various factors contributing to employee attrition at PLR PROJECTS PVT.LTD.</a:t>
            </a:r>
          </a:p>
          <a:p>
            <a:pPr algn="just">
              <a:buFont typeface="Wingdings" pitchFamily="2" charset="2"/>
              <a:buChar char="Ø"/>
            </a:pPr>
            <a:r>
              <a:rPr lang="en-US" sz="3200" dirty="0">
                <a:latin typeface="Angsana New" panose="02020603050405020304" pitchFamily="18" charset="-34"/>
                <a:cs typeface="Angsana New" panose="02020603050405020304" pitchFamily="18" charset="-34"/>
              </a:rPr>
              <a:t> To develop the predictive model to predict employee attrition at PLR PROJECTS PVT.LTD.</a:t>
            </a:r>
          </a:p>
          <a:p>
            <a:pPr algn="just">
              <a:buFont typeface="Wingdings" pitchFamily="2" charset="2"/>
              <a:buChar char="Ø"/>
            </a:pPr>
            <a:r>
              <a:rPr lang="en-US" sz="3200" dirty="0">
                <a:latin typeface="Angsana New" panose="02020603050405020304" pitchFamily="18" charset="-34"/>
                <a:cs typeface="Angsana New" panose="02020603050405020304" pitchFamily="18" charset="-34"/>
              </a:rPr>
              <a:t>To analyze employee attrition at PLR PROJECTS PVT.LTD.</a:t>
            </a:r>
          </a:p>
        </p:txBody>
      </p:sp>
    </p:spTree>
    <p:extLst>
      <p:ext uri="{BB962C8B-B14F-4D97-AF65-F5344CB8AC3E}">
        <p14:creationId xmlns:p14="http://schemas.microsoft.com/office/powerpoint/2010/main" val="543314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A7A01-7668-DB44-7720-15348E3B316A}"/>
              </a:ext>
            </a:extLst>
          </p:cNvPr>
          <p:cNvSpPr>
            <a:spLocks noGrp="1"/>
          </p:cNvSpPr>
          <p:nvPr>
            <p:ph type="title"/>
          </p:nvPr>
        </p:nvSpPr>
        <p:spPr>
          <a:xfrm>
            <a:off x="588817" y="103869"/>
            <a:ext cx="10515600" cy="1325563"/>
          </a:xfrm>
        </p:spPr>
        <p:txBody>
          <a:bodyPr>
            <a:normAutofit/>
          </a:bodyPr>
          <a:lstStyle/>
          <a:p>
            <a:r>
              <a:rPr lang="en-US" sz="4800" dirty="0">
                <a:latin typeface="Copperplate Gothic Bold" panose="020E0705020206020404" pitchFamily="34" charset="77"/>
              </a:rPr>
              <a:t>RESEARCH METHODOLOGY :</a:t>
            </a:r>
          </a:p>
        </p:txBody>
      </p:sp>
      <p:sp>
        <p:nvSpPr>
          <p:cNvPr id="3" name="Content Placeholder 2">
            <a:extLst>
              <a:ext uri="{FF2B5EF4-FFF2-40B4-BE49-F238E27FC236}">
                <a16:creationId xmlns:a16="http://schemas.microsoft.com/office/drawing/2014/main" id="{3A08B89D-D903-2959-D1E5-CC6D4F134B88}"/>
              </a:ext>
            </a:extLst>
          </p:cNvPr>
          <p:cNvSpPr>
            <a:spLocks noGrp="1"/>
          </p:cNvSpPr>
          <p:nvPr>
            <p:ph idx="1"/>
          </p:nvPr>
        </p:nvSpPr>
        <p:spPr>
          <a:xfrm>
            <a:off x="695695" y="1429432"/>
            <a:ext cx="11084627" cy="4802187"/>
          </a:xfrm>
        </p:spPr>
        <p:txBody>
          <a:bodyPr>
            <a:noAutofit/>
          </a:bodyPr>
          <a:lstStyle/>
          <a:p>
            <a:pPr algn="just">
              <a:buFont typeface="Wingdings" pitchFamily="2" charset="2"/>
              <a:buChar char="Ø"/>
            </a:pPr>
            <a:r>
              <a:rPr lang="en-US" sz="3200" dirty="0">
                <a:latin typeface="Angsana New" panose="02020603050405020304" pitchFamily="18" charset="-34"/>
                <a:cs typeface="Angsana New" panose="02020603050405020304" pitchFamily="18" charset="-34"/>
              </a:rPr>
              <a:t>The study is based on both primary data and secondary data.</a:t>
            </a:r>
          </a:p>
          <a:p>
            <a:pPr algn="just">
              <a:buFont typeface="Wingdings" pitchFamily="2" charset="2"/>
              <a:buChar char="Ø"/>
            </a:pPr>
            <a:r>
              <a:rPr lang="en-US" sz="3200" dirty="0">
                <a:latin typeface="Angsana New" panose="02020603050405020304" pitchFamily="18" charset="-34"/>
                <a:cs typeface="Angsana New" panose="02020603050405020304" pitchFamily="18" charset="-34"/>
              </a:rPr>
              <a:t>The primary data is collected through structured questionnaire.</a:t>
            </a:r>
          </a:p>
          <a:p>
            <a:pPr algn="just">
              <a:buFont typeface="Wingdings" pitchFamily="2" charset="2"/>
              <a:buChar char="Ø"/>
            </a:pPr>
            <a:r>
              <a:rPr lang="en-US" sz="3200" dirty="0">
                <a:latin typeface="Angsana New" panose="02020603050405020304" pitchFamily="18" charset="-34"/>
                <a:cs typeface="Angsana New" panose="02020603050405020304" pitchFamily="18" charset="-34"/>
              </a:rPr>
              <a:t>The secondary data is collected from annual reports, website.</a:t>
            </a:r>
          </a:p>
          <a:p>
            <a:pPr algn="just">
              <a:buFont typeface="Wingdings" pitchFamily="2" charset="2"/>
              <a:buChar char="Ø"/>
            </a:pPr>
            <a:r>
              <a:rPr lang="en-US" sz="3200" dirty="0">
                <a:latin typeface="Angsana New" panose="02020603050405020304" pitchFamily="18" charset="-34"/>
                <a:cs typeface="Angsana New" panose="02020603050405020304" pitchFamily="18" charset="-34"/>
              </a:rPr>
              <a:t> Website : </a:t>
            </a:r>
            <a:r>
              <a:rPr lang="en-US" sz="3200" dirty="0">
                <a:solidFill>
                  <a:srgbClr val="0070C0"/>
                </a:solidFill>
                <a:latin typeface="Angsana New" panose="02020603050405020304" pitchFamily="18" charset="-34"/>
                <a:cs typeface="Angsana New" panose="02020603050405020304" pitchFamily="18" charset="-34"/>
                <a:hlinkClick r:id="rId2"/>
              </a:rPr>
              <a:t>https://www.plrprojects.com</a:t>
            </a:r>
            <a:endParaRPr lang="en-US" sz="3200" dirty="0">
              <a:solidFill>
                <a:srgbClr val="0070C0"/>
              </a:solidFill>
              <a:latin typeface="Angsana New" panose="02020603050405020304" pitchFamily="18" charset="-34"/>
              <a:cs typeface="Angsana New" panose="02020603050405020304" pitchFamily="18" charset="-34"/>
            </a:endParaRPr>
          </a:p>
          <a:p>
            <a:pPr marL="0" indent="0" algn="just">
              <a:buNone/>
            </a:pPr>
            <a:endParaRPr lang="en-US" sz="3200" dirty="0">
              <a:solidFill>
                <a:srgbClr val="0070C0"/>
              </a:solidFill>
            </a:endParaRPr>
          </a:p>
          <a:p>
            <a:pPr marL="0" indent="0" algn="just">
              <a:buNone/>
            </a:pPr>
            <a:r>
              <a:rPr lang="en-US" sz="3200" dirty="0">
                <a:latin typeface="Angsana New" panose="02020603050405020304" pitchFamily="18" charset="-34"/>
                <a:cs typeface="Angsana New" panose="02020603050405020304" pitchFamily="18" charset="-34"/>
              </a:rPr>
              <a:t>                                 Sampling technique               :      Random sampling</a:t>
            </a:r>
          </a:p>
          <a:p>
            <a:pPr marL="0" indent="0" algn="just">
              <a:buNone/>
            </a:pPr>
            <a:r>
              <a:rPr lang="en-US" sz="3200" dirty="0">
                <a:latin typeface="Angsana New" panose="02020603050405020304" pitchFamily="18" charset="-34"/>
                <a:cs typeface="Angsana New" panose="02020603050405020304" pitchFamily="18" charset="-34"/>
              </a:rPr>
              <a:t>                                 Sample size                            :      549</a:t>
            </a:r>
          </a:p>
          <a:p>
            <a:pPr marL="0" indent="0" algn="just">
              <a:buNone/>
            </a:pPr>
            <a:r>
              <a:rPr lang="en-US" sz="3200" dirty="0">
                <a:latin typeface="Angsana New" panose="02020603050405020304" pitchFamily="18" charset="-34"/>
                <a:cs typeface="Angsana New" panose="02020603050405020304" pitchFamily="18" charset="-34"/>
              </a:rPr>
              <a:t>                                 Methods of data analysis        :     Multivariant analysis</a:t>
            </a:r>
          </a:p>
          <a:p>
            <a:pPr marL="0" indent="0" algn="just">
              <a:buNone/>
            </a:pPr>
            <a:r>
              <a:rPr lang="en-US" sz="3200" dirty="0">
                <a:latin typeface="Angsana New" panose="02020603050405020304" pitchFamily="18" charset="-34"/>
                <a:cs typeface="Angsana New" panose="02020603050405020304" pitchFamily="18" charset="-34"/>
              </a:rPr>
              <a:t>			         </a:t>
            </a:r>
          </a:p>
          <a:p>
            <a:pPr marL="0" indent="0" algn="just">
              <a:buNone/>
            </a:pPr>
            <a:endParaRPr lang="en-US" sz="3200" dirty="0"/>
          </a:p>
        </p:txBody>
      </p:sp>
    </p:spTree>
    <p:extLst>
      <p:ext uri="{BB962C8B-B14F-4D97-AF65-F5344CB8AC3E}">
        <p14:creationId xmlns:p14="http://schemas.microsoft.com/office/powerpoint/2010/main" val="656372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4F5-B322-779A-11E1-41B1B913B1F5}"/>
              </a:ext>
            </a:extLst>
          </p:cNvPr>
          <p:cNvSpPr>
            <a:spLocks noGrp="1"/>
          </p:cNvSpPr>
          <p:nvPr>
            <p:ph type="title"/>
          </p:nvPr>
        </p:nvSpPr>
        <p:spPr/>
        <p:txBody>
          <a:bodyPr>
            <a:normAutofit/>
          </a:bodyPr>
          <a:lstStyle/>
          <a:p>
            <a:r>
              <a:rPr lang="en-US" sz="4800" dirty="0">
                <a:latin typeface="Copperplate Gothic Bold" panose="020E0705020206020404" pitchFamily="34" charset="77"/>
                <a:ea typeface="Arial Unicode MS" panose="020B0604020202020204" pitchFamily="34" charset="-128"/>
                <a:cs typeface="Arial Unicode MS" panose="020B0604020202020204" pitchFamily="34" charset="-128"/>
              </a:rPr>
              <a:t>Hypothesis :</a:t>
            </a:r>
          </a:p>
        </p:txBody>
      </p:sp>
      <p:sp>
        <p:nvSpPr>
          <p:cNvPr id="3" name="Content Placeholder 2">
            <a:extLst>
              <a:ext uri="{FF2B5EF4-FFF2-40B4-BE49-F238E27FC236}">
                <a16:creationId xmlns:a16="http://schemas.microsoft.com/office/drawing/2014/main" id="{94A468B7-B34F-E667-4144-8B06716DA076}"/>
              </a:ext>
            </a:extLst>
          </p:cNvPr>
          <p:cNvSpPr>
            <a:spLocks noGrp="1"/>
          </p:cNvSpPr>
          <p:nvPr>
            <p:ph idx="1"/>
          </p:nvPr>
        </p:nvSpPr>
        <p:spPr/>
        <p:txBody>
          <a:bodyPr>
            <a:normAutofit lnSpcReduction="10000"/>
          </a:bodyPr>
          <a:lstStyle/>
          <a:p>
            <a:pPr marL="0" indent="0">
              <a:buNone/>
            </a:pPr>
            <a:r>
              <a:rPr lang="en-US" sz="3600" b="1" dirty="0">
                <a:latin typeface="Copperplate Gothic Bold" panose="020E0705020206020404" pitchFamily="34" charset="77"/>
              </a:rPr>
              <a:t> </a:t>
            </a:r>
            <a:r>
              <a:rPr lang="en-US" sz="3500" b="1" dirty="0">
                <a:latin typeface="Copperplate Gothic Bold" panose="020E0705020206020404" pitchFamily="34" charset="77"/>
              </a:rPr>
              <a:t>Null Hypothesis (H0) :</a:t>
            </a:r>
          </a:p>
          <a:p>
            <a:pPr marL="0" indent="0">
              <a:buNone/>
            </a:pPr>
            <a:r>
              <a:rPr lang="en-US" sz="4800" b="1" dirty="0">
                <a:latin typeface="Angsana New" panose="02020603050405020304" pitchFamily="18" charset="-34"/>
                <a:cs typeface="Angsana New" panose="02020603050405020304" pitchFamily="18" charset="-34"/>
              </a:rPr>
              <a:t>                                                </a:t>
            </a:r>
            <a:r>
              <a:rPr lang="en-US" sz="3500" dirty="0">
                <a:latin typeface="Angsana New" panose="02020603050405020304" pitchFamily="18" charset="-34"/>
                <a:cs typeface="Angsana New" panose="02020603050405020304" pitchFamily="18" charset="-34"/>
              </a:rPr>
              <a:t>There is no significant difference between employee attrition actual values and predicted values</a:t>
            </a:r>
            <a:r>
              <a:rPr lang="en-US" sz="4400" dirty="0">
                <a:latin typeface="Angsana New" panose="02020603050405020304" pitchFamily="18" charset="-34"/>
                <a:cs typeface="Angsana New" panose="02020603050405020304" pitchFamily="18" charset="-34"/>
              </a:rPr>
              <a:t>.</a:t>
            </a:r>
          </a:p>
          <a:p>
            <a:pPr marL="0" indent="0">
              <a:buNone/>
            </a:pPr>
            <a:endParaRPr lang="en-US" sz="3600" dirty="0"/>
          </a:p>
          <a:p>
            <a:pPr marL="0" indent="0">
              <a:buNone/>
            </a:pPr>
            <a:r>
              <a:rPr lang="en-US" sz="3500" b="1" dirty="0">
                <a:latin typeface="Copperplate Gothic Bold" panose="020E0705020206020404" pitchFamily="34" charset="77"/>
              </a:rPr>
              <a:t>Alternative Hypothesis (H1) : </a:t>
            </a:r>
          </a:p>
          <a:p>
            <a:pPr marL="0" indent="0">
              <a:buNone/>
            </a:pPr>
            <a:r>
              <a:rPr lang="en-US" sz="6000" b="1" dirty="0">
                <a:latin typeface="Angsana New" panose="02020603050405020304" pitchFamily="18" charset="-34"/>
                <a:cs typeface="Angsana New" panose="02020603050405020304" pitchFamily="18" charset="-34"/>
              </a:rPr>
              <a:t>                                      </a:t>
            </a:r>
            <a:r>
              <a:rPr lang="en-US" sz="3500" dirty="0">
                <a:latin typeface="Angsana New" panose="02020603050405020304" pitchFamily="18" charset="-34"/>
                <a:cs typeface="Angsana New" panose="02020603050405020304" pitchFamily="18" charset="-34"/>
              </a:rPr>
              <a:t>There is a significant difference between employee attrition actual values and predicted values.</a:t>
            </a:r>
          </a:p>
        </p:txBody>
      </p:sp>
    </p:spTree>
    <p:extLst>
      <p:ext uri="{BB962C8B-B14F-4D97-AF65-F5344CB8AC3E}">
        <p14:creationId xmlns:p14="http://schemas.microsoft.com/office/powerpoint/2010/main" val="30365173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1593</TotalTime>
  <Words>1555</Words>
  <Application>Microsoft Macintosh PowerPoint</Application>
  <PresentationFormat>Widescreen</PresentationFormat>
  <Paragraphs>129</Paragraphs>
  <Slides>38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 Unicode MS</vt:lpstr>
      <vt:lpstr>Angsana New</vt:lpstr>
      <vt:lpstr>Arial</vt:lpstr>
      <vt:lpstr>Calibri</vt:lpstr>
      <vt:lpstr>Calibri Light</vt:lpstr>
      <vt:lpstr>Copperplate Gothic Bold</vt:lpstr>
      <vt:lpstr>Times New Roman</vt:lpstr>
      <vt:lpstr>Wingdings</vt:lpstr>
      <vt:lpstr>Office Theme</vt:lpstr>
      <vt:lpstr>A STUDY ON PREDICTION OF EMPLOYEE ATTRITION USING MACHINE LEARNING AT PLR PROJECTS PVT. LTD.</vt:lpstr>
      <vt:lpstr>Introduction :  </vt:lpstr>
      <vt:lpstr>Company Profile: </vt:lpstr>
      <vt:lpstr>INDUSTRY PROFILE :</vt:lpstr>
      <vt:lpstr>Need of the study :</vt:lpstr>
      <vt:lpstr>Scope of the study : </vt:lpstr>
      <vt:lpstr>Objective :</vt:lpstr>
      <vt:lpstr>RESEARCH METHODOLOGY :</vt:lpstr>
      <vt:lpstr>Hypothesis :</vt:lpstr>
      <vt:lpstr>PowerPoint Presentation</vt:lpstr>
      <vt:lpstr>Limitations :</vt:lpstr>
      <vt:lpstr>Data analysis and Interpretation :</vt:lpstr>
      <vt:lpstr>PowerPoint Presentation</vt:lpstr>
      <vt:lpstr>PowerPoint Presentation</vt:lpstr>
      <vt:lpstr> Objective-1:            To study various factors contributing to employee attrition at PLR PROJECTS PVT.LTD.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Findings :</vt:lpstr>
      <vt:lpstr>Suggestions :</vt:lpstr>
      <vt:lpstr>Conclusion :</vt:lpstr>
      <vt:lpstr>PowerPoint Presentation</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Analysis of employee performance and Attrition using Machine learning </dc:title>
  <dc:creator>Microsoft Office User</dc:creator>
  <cp:lastModifiedBy>Microsoft Office User</cp:lastModifiedBy>
  <cp:revision>137</cp:revision>
  <dcterms:created xsi:type="dcterms:W3CDTF">2024-02-15T08:45:31Z</dcterms:created>
  <dcterms:modified xsi:type="dcterms:W3CDTF">2024-05-16T06:33:29Z</dcterms:modified>
</cp:coreProperties>
</file>